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73" r:id="rId2"/>
    <p:sldId id="256" r:id="rId3"/>
    <p:sldId id="257" r:id="rId4"/>
    <p:sldId id="258" r:id="rId5"/>
    <p:sldId id="259" r:id="rId6"/>
    <p:sldId id="260" r:id="rId7"/>
    <p:sldId id="261" r:id="rId8"/>
    <p:sldId id="267" r:id="rId9"/>
    <p:sldId id="262" r:id="rId10"/>
    <p:sldId id="268" r:id="rId11"/>
    <p:sldId id="270" r:id="rId12"/>
    <p:sldId id="271" r:id="rId13"/>
    <p:sldId id="264" r:id="rId14"/>
    <p:sldId id="269" r:id="rId15"/>
    <p:sldId id="265" r:id="rId16"/>
    <p:sldId id="266" r:id="rId17"/>
    <p:sldId id="272" r:id="rId18"/>
  </p:sldIdLst>
  <p:sldSz cx="9144000" cy="5143500" type="screen16x9"/>
  <p:notesSz cx="6858000" cy="9144000"/>
  <p:embeddedFontLst>
    <p:embeddedFont>
      <p:font typeface="Maven Pro" panose="020B0604020202020204" charset="0"/>
      <p:regular r:id="rId20"/>
      <p:bold r:id="rId21"/>
    </p:embeddedFont>
    <p:embeddedFont>
      <p:font typeface="Nunito"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48"/>
  </p:normalViewPr>
  <p:slideViewPr>
    <p:cSldViewPr snapToGrid="0">
      <p:cViewPr varScale="1">
        <p:scale>
          <a:sx n="87" d="100"/>
          <a:sy n="87" d="100"/>
        </p:scale>
        <p:origin x="90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B3D1F-79E2-4335-ACC3-F549B13B7E1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22AB0A2-14CB-48FB-8EE5-F89FDFEEBA1A}">
      <dgm:prSet phldrT="[Text]"/>
      <dgm:spPr/>
      <dgm:t>
        <a:bodyPr/>
        <a:lstStyle/>
        <a:p>
          <a:r>
            <a:rPr lang="en-US" dirty="0"/>
            <a:t>Key Stakeholders</a:t>
          </a:r>
        </a:p>
      </dgm:t>
    </dgm:pt>
    <dgm:pt modelId="{7932688C-84EF-4944-9412-FE2D46C6FA67}" type="parTrans" cxnId="{1B8EFD4B-FFA8-43E1-B096-133B6E84C887}">
      <dgm:prSet/>
      <dgm:spPr/>
      <dgm:t>
        <a:bodyPr/>
        <a:lstStyle/>
        <a:p>
          <a:endParaRPr lang="en-US"/>
        </a:p>
      </dgm:t>
    </dgm:pt>
    <dgm:pt modelId="{8C0D1646-2953-4F3E-823A-DA873F0B6D80}" type="sibTrans" cxnId="{1B8EFD4B-FFA8-43E1-B096-133B6E84C887}">
      <dgm:prSet/>
      <dgm:spPr/>
      <dgm:t>
        <a:bodyPr/>
        <a:lstStyle/>
        <a:p>
          <a:endParaRPr lang="en-US"/>
        </a:p>
      </dgm:t>
    </dgm:pt>
    <dgm:pt modelId="{8FAE54AC-3214-41D5-9CFE-1A1F0ED534DD}">
      <dgm:prSet phldrT="[Text]"/>
      <dgm:spPr/>
      <dgm:t>
        <a:bodyPr/>
        <a:lstStyle/>
        <a:p>
          <a:r>
            <a:rPr lang="en-US" dirty="0"/>
            <a:t>Audit committee/board</a:t>
          </a:r>
        </a:p>
      </dgm:t>
    </dgm:pt>
    <dgm:pt modelId="{B02C1575-53F5-412D-B18C-EC1A05D06579}" type="parTrans" cxnId="{FB6FD8A6-80A7-4702-B4E1-FBB2C8B2C112}">
      <dgm:prSet/>
      <dgm:spPr/>
      <dgm:t>
        <a:bodyPr/>
        <a:lstStyle/>
        <a:p>
          <a:endParaRPr lang="en-US"/>
        </a:p>
      </dgm:t>
    </dgm:pt>
    <dgm:pt modelId="{813417FA-8E27-4607-9B9F-8503AF6E5CDB}" type="sibTrans" cxnId="{FB6FD8A6-80A7-4702-B4E1-FBB2C8B2C112}">
      <dgm:prSet/>
      <dgm:spPr/>
      <dgm:t>
        <a:bodyPr/>
        <a:lstStyle/>
        <a:p>
          <a:endParaRPr lang="en-US"/>
        </a:p>
      </dgm:t>
    </dgm:pt>
    <dgm:pt modelId="{8E34CD7F-9E41-4BF4-99E7-B9AEB7A8B3B8}">
      <dgm:prSet phldrT="[Text]"/>
      <dgm:spPr/>
      <dgm:t>
        <a:bodyPr/>
        <a:lstStyle/>
        <a:p>
          <a:r>
            <a:rPr lang="en-US" dirty="0"/>
            <a:t>CEO</a:t>
          </a:r>
        </a:p>
      </dgm:t>
    </dgm:pt>
    <dgm:pt modelId="{9E7C28B0-DB26-4030-A542-88F535E5F2D7}" type="parTrans" cxnId="{3CB27760-C387-43C1-B5D2-82CB65E88019}">
      <dgm:prSet/>
      <dgm:spPr/>
      <dgm:t>
        <a:bodyPr/>
        <a:lstStyle/>
        <a:p>
          <a:endParaRPr lang="en-US"/>
        </a:p>
      </dgm:t>
    </dgm:pt>
    <dgm:pt modelId="{682769C4-9940-4371-B23F-8432A1FD5F2C}" type="sibTrans" cxnId="{3CB27760-C387-43C1-B5D2-82CB65E88019}">
      <dgm:prSet/>
      <dgm:spPr/>
      <dgm:t>
        <a:bodyPr/>
        <a:lstStyle/>
        <a:p>
          <a:endParaRPr lang="en-US"/>
        </a:p>
      </dgm:t>
    </dgm:pt>
    <dgm:pt modelId="{C6160647-C327-426A-9515-2A2550A84050}">
      <dgm:prSet phldrT="[Text]"/>
      <dgm:spPr/>
      <dgm:t>
        <a:bodyPr/>
        <a:lstStyle/>
        <a:p>
          <a:r>
            <a:rPr lang="en-US" dirty="0"/>
            <a:t>Secondary Stakeholders</a:t>
          </a:r>
        </a:p>
      </dgm:t>
    </dgm:pt>
    <dgm:pt modelId="{428B01DD-45D4-4D28-9BB4-01890B153136}" type="parTrans" cxnId="{C49B5008-137C-4942-BEF8-1EE7D5F20792}">
      <dgm:prSet/>
      <dgm:spPr/>
      <dgm:t>
        <a:bodyPr/>
        <a:lstStyle/>
        <a:p>
          <a:endParaRPr lang="en-US"/>
        </a:p>
      </dgm:t>
    </dgm:pt>
    <dgm:pt modelId="{07A60189-5ACE-4E93-A172-5291AD69196E}" type="sibTrans" cxnId="{C49B5008-137C-4942-BEF8-1EE7D5F20792}">
      <dgm:prSet/>
      <dgm:spPr/>
      <dgm:t>
        <a:bodyPr/>
        <a:lstStyle/>
        <a:p>
          <a:endParaRPr lang="en-US"/>
        </a:p>
      </dgm:t>
    </dgm:pt>
    <dgm:pt modelId="{1F1E11B4-09B0-4AAD-8D5D-81EC3AFE2258}">
      <dgm:prSet phldrT="[Text]"/>
      <dgm:spPr/>
      <dgm:t>
        <a:bodyPr/>
        <a:lstStyle/>
        <a:p>
          <a:r>
            <a:rPr lang="en-US" dirty="0"/>
            <a:t>Other business unit executives</a:t>
          </a:r>
        </a:p>
      </dgm:t>
    </dgm:pt>
    <dgm:pt modelId="{DDEC5DE4-CE4A-4836-8F92-4069C0176662}" type="parTrans" cxnId="{DB441B88-951A-4F7A-A48C-17036F2B8B2D}">
      <dgm:prSet/>
      <dgm:spPr/>
      <dgm:t>
        <a:bodyPr/>
        <a:lstStyle/>
        <a:p>
          <a:endParaRPr lang="en-US"/>
        </a:p>
      </dgm:t>
    </dgm:pt>
    <dgm:pt modelId="{11D7C144-B1F3-479D-AED6-6DAB0B5E6886}" type="sibTrans" cxnId="{DB441B88-951A-4F7A-A48C-17036F2B8B2D}">
      <dgm:prSet/>
      <dgm:spPr/>
      <dgm:t>
        <a:bodyPr/>
        <a:lstStyle/>
        <a:p>
          <a:endParaRPr lang="en-US"/>
        </a:p>
      </dgm:t>
    </dgm:pt>
    <dgm:pt modelId="{557EDF79-5DD7-46D1-B1FF-F46B1DE43C70}">
      <dgm:prSet phldrT="[Text]"/>
      <dgm:spPr/>
      <dgm:t>
        <a:bodyPr/>
        <a:lstStyle/>
        <a:p>
          <a:r>
            <a:rPr lang="en-US" dirty="0"/>
            <a:t>External auditors and regulators</a:t>
          </a:r>
        </a:p>
      </dgm:t>
    </dgm:pt>
    <dgm:pt modelId="{256C7EF0-C09A-440E-A015-AF4BCC02B36A}" type="parTrans" cxnId="{EFAC8185-8E88-4358-9104-527B4926E235}">
      <dgm:prSet/>
      <dgm:spPr/>
      <dgm:t>
        <a:bodyPr/>
        <a:lstStyle/>
        <a:p>
          <a:endParaRPr lang="en-US"/>
        </a:p>
      </dgm:t>
    </dgm:pt>
    <dgm:pt modelId="{149DF931-C23A-4232-B4B2-3461640B91FC}" type="sibTrans" cxnId="{EFAC8185-8E88-4358-9104-527B4926E235}">
      <dgm:prSet/>
      <dgm:spPr/>
      <dgm:t>
        <a:bodyPr/>
        <a:lstStyle/>
        <a:p>
          <a:endParaRPr lang="en-US"/>
        </a:p>
      </dgm:t>
    </dgm:pt>
    <dgm:pt modelId="{67C0E3F1-CED2-482B-8881-9D6884A34C1B}">
      <dgm:prSet phldrT="[Text]"/>
      <dgm:spPr/>
      <dgm:t>
        <a:bodyPr/>
        <a:lstStyle/>
        <a:p>
          <a:r>
            <a:rPr lang="en-US" dirty="0"/>
            <a:t>Investors and creditors</a:t>
          </a:r>
        </a:p>
      </dgm:t>
    </dgm:pt>
    <dgm:pt modelId="{12ADF070-E91E-475F-AD17-B3F8DBF5F444}" type="parTrans" cxnId="{462CA221-C6AB-4A4A-ABFA-6E34AA9FB14E}">
      <dgm:prSet/>
      <dgm:spPr/>
      <dgm:t>
        <a:bodyPr/>
        <a:lstStyle/>
        <a:p>
          <a:endParaRPr lang="en-US"/>
        </a:p>
      </dgm:t>
    </dgm:pt>
    <dgm:pt modelId="{A2BD1247-BB53-4466-9C27-6182F6248F1A}" type="sibTrans" cxnId="{462CA221-C6AB-4A4A-ABFA-6E34AA9FB14E}">
      <dgm:prSet/>
      <dgm:spPr/>
      <dgm:t>
        <a:bodyPr/>
        <a:lstStyle/>
        <a:p>
          <a:endParaRPr lang="en-US"/>
        </a:p>
      </dgm:t>
    </dgm:pt>
    <dgm:pt modelId="{B4E52CDD-AA34-457D-B6F9-42182767E2CF}">
      <dgm:prSet/>
      <dgm:spPr/>
      <dgm:t>
        <a:bodyPr/>
        <a:lstStyle/>
        <a:p>
          <a:r>
            <a:rPr lang="en-US" dirty="0"/>
            <a:t>Tertiary Stakeholders</a:t>
          </a:r>
        </a:p>
      </dgm:t>
    </dgm:pt>
    <dgm:pt modelId="{10562673-B38D-47ED-9FB6-E6DEE3EB1B7A}" type="parTrans" cxnId="{7ABD5462-53B3-49F5-9206-1916F4DAAAE1}">
      <dgm:prSet/>
      <dgm:spPr/>
      <dgm:t>
        <a:bodyPr/>
        <a:lstStyle/>
        <a:p>
          <a:endParaRPr lang="en-US"/>
        </a:p>
      </dgm:t>
    </dgm:pt>
    <dgm:pt modelId="{2069812B-2462-45A1-AEEB-6685E8FF1A79}" type="sibTrans" cxnId="{7ABD5462-53B3-49F5-9206-1916F4DAAAE1}">
      <dgm:prSet/>
      <dgm:spPr/>
      <dgm:t>
        <a:bodyPr/>
        <a:lstStyle/>
        <a:p>
          <a:endParaRPr lang="en-US"/>
        </a:p>
      </dgm:t>
    </dgm:pt>
    <dgm:pt modelId="{07516AF9-C386-4F59-AB2A-B7EFEFC757B9}">
      <dgm:prSet phldrT="[Text]"/>
      <dgm:spPr/>
      <dgm:t>
        <a:bodyPr/>
        <a:lstStyle/>
        <a:p>
          <a:r>
            <a:rPr lang="en-US" dirty="0"/>
            <a:t>CFO or individual to whom CAE reports administratively</a:t>
          </a:r>
        </a:p>
      </dgm:t>
    </dgm:pt>
    <dgm:pt modelId="{420B73C4-5BDE-4459-BE08-81437FA04928}" type="parTrans" cxnId="{EDD2575D-7242-4212-AD6C-7CB956C4419F}">
      <dgm:prSet/>
      <dgm:spPr/>
      <dgm:t>
        <a:bodyPr/>
        <a:lstStyle/>
        <a:p>
          <a:endParaRPr lang="en-US"/>
        </a:p>
      </dgm:t>
    </dgm:pt>
    <dgm:pt modelId="{FCC4B837-076F-43D5-BA22-1689CF20C475}" type="sibTrans" cxnId="{EDD2575D-7242-4212-AD6C-7CB956C4419F}">
      <dgm:prSet/>
      <dgm:spPr/>
      <dgm:t>
        <a:bodyPr/>
        <a:lstStyle/>
        <a:p>
          <a:endParaRPr lang="en-US"/>
        </a:p>
      </dgm:t>
    </dgm:pt>
    <dgm:pt modelId="{37DDF479-83A3-4B35-892E-14A97276E0FC}">
      <dgm:prSet phldrT="[Text]"/>
      <dgm:spPr/>
      <dgm:t>
        <a:bodyPr/>
        <a:lstStyle/>
        <a:p>
          <a:r>
            <a:rPr lang="en-US" dirty="0"/>
            <a:t>Potentially, other chief officers</a:t>
          </a:r>
        </a:p>
      </dgm:t>
    </dgm:pt>
    <dgm:pt modelId="{E98C8C7F-8ED9-4915-BEA4-B44DA76B97F4}" type="parTrans" cxnId="{FDD36CC8-836D-4BCE-A8EA-794ADB0FA024}">
      <dgm:prSet/>
      <dgm:spPr/>
      <dgm:t>
        <a:bodyPr/>
        <a:lstStyle/>
        <a:p>
          <a:endParaRPr lang="en-US"/>
        </a:p>
      </dgm:t>
    </dgm:pt>
    <dgm:pt modelId="{90E42B3F-C29A-4F3A-9FCE-F70A6C81383E}" type="sibTrans" cxnId="{FDD36CC8-836D-4BCE-A8EA-794ADB0FA024}">
      <dgm:prSet/>
      <dgm:spPr/>
      <dgm:t>
        <a:bodyPr/>
        <a:lstStyle/>
        <a:p>
          <a:endParaRPr lang="en-US"/>
        </a:p>
      </dgm:t>
    </dgm:pt>
    <dgm:pt modelId="{64EA4FAC-26A2-452C-8B4B-5CE00EB93971}">
      <dgm:prSet phldrT="[Text]"/>
      <dgm:spPr/>
      <dgm:t>
        <a:bodyPr/>
        <a:lstStyle/>
        <a:p>
          <a:r>
            <a:rPr lang="en-US" dirty="0"/>
            <a:t>(Government audit) citizens and taxpayers</a:t>
          </a:r>
        </a:p>
      </dgm:t>
    </dgm:pt>
    <dgm:pt modelId="{FE52D1F6-532D-483E-84F8-8F77F245BA18}" type="parTrans" cxnId="{9266C905-2EC0-4565-AA16-FD1C753573B4}">
      <dgm:prSet/>
      <dgm:spPr/>
      <dgm:t>
        <a:bodyPr/>
        <a:lstStyle/>
        <a:p>
          <a:endParaRPr lang="en-US"/>
        </a:p>
      </dgm:t>
    </dgm:pt>
    <dgm:pt modelId="{837CE50C-EAAD-40CC-88C5-96F6AB0DE796}" type="sibTrans" cxnId="{9266C905-2EC0-4565-AA16-FD1C753573B4}">
      <dgm:prSet/>
      <dgm:spPr/>
      <dgm:t>
        <a:bodyPr/>
        <a:lstStyle/>
        <a:p>
          <a:endParaRPr lang="en-US"/>
        </a:p>
      </dgm:t>
    </dgm:pt>
    <dgm:pt modelId="{5339BFAB-B99D-49A3-BA2F-24DD33D393F1}">
      <dgm:prSet/>
      <dgm:spPr/>
      <dgm:t>
        <a:bodyPr/>
        <a:lstStyle/>
        <a:p>
          <a:r>
            <a:rPr lang="en-US" dirty="0"/>
            <a:t>Employees and retirees</a:t>
          </a:r>
        </a:p>
      </dgm:t>
    </dgm:pt>
    <dgm:pt modelId="{47C1F423-39FE-470F-97F9-5ACCB0F816BC}" type="parTrans" cxnId="{D795249C-91ED-4417-9870-46621ED7F936}">
      <dgm:prSet/>
      <dgm:spPr/>
      <dgm:t>
        <a:bodyPr/>
        <a:lstStyle/>
        <a:p>
          <a:endParaRPr lang="en-US"/>
        </a:p>
      </dgm:t>
    </dgm:pt>
    <dgm:pt modelId="{0EBFB46F-5287-4A8E-B7D8-92CFB2C8BB12}" type="sibTrans" cxnId="{D795249C-91ED-4417-9870-46621ED7F936}">
      <dgm:prSet/>
      <dgm:spPr/>
      <dgm:t>
        <a:bodyPr/>
        <a:lstStyle/>
        <a:p>
          <a:endParaRPr lang="en-US"/>
        </a:p>
      </dgm:t>
    </dgm:pt>
    <dgm:pt modelId="{EA1D3EA5-0B20-40CF-8A45-08F4938BA2E6}">
      <dgm:prSet/>
      <dgm:spPr/>
      <dgm:t>
        <a:bodyPr/>
        <a:lstStyle/>
        <a:p>
          <a:r>
            <a:rPr lang="en-US" dirty="0"/>
            <a:t>Investment analysts</a:t>
          </a:r>
        </a:p>
      </dgm:t>
    </dgm:pt>
    <dgm:pt modelId="{48C48AAA-2443-4B87-AE0A-4FCD21BA8B6C}" type="parTrans" cxnId="{A1EF903F-AFAA-493A-98F5-CCF7F01DC827}">
      <dgm:prSet/>
      <dgm:spPr/>
      <dgm:t>
        <a:bodyPr/>
        <a:lstStyle/>
        <a:p>
          <a:endParaRPr lang="en-US"/>
        </a:p>
      </dgm:t>
    </dgm:pt>
    <dgm:pt modelId="{C6249926-C03D-46B8-98B7-83A9F65BB881}" type="sibTrans" cxnId="{A1EF903F-AFAA-493A-98F5-CCF7F01DC827}">
      <dgm:prSet/>
      <dgm:spPr/>
      <dgm:t>
        <a:bodyPr/>
        <a:lstStyle/>
        <a:p>
          <a:endParaRPr lang="en-US"/>
        </a:p>
      </dgm:t>
    </dgm:pt>
    <dgm:pt modelId="{C83B156A-3741-499B-A33A-F5E3060C15B6}">
      <dgm:prSet/>
      <dgm:spPr/>
      <dgm:t>
        <a:bodyPr/>
        <a:lstStyle/>
        <a:p>
          <a:r>
            <a:rPr lang="en-US" dirty="0"/>
            <a:t>Potentially, the general public</a:t>
          </a:r>
        </a:p>
      </dgm:t>
    </dgm:pt>
    <dgm:pt modelId="{850ABD00-A993-4E33-9B56-EC0FCF1FB216}" type="parTrans" cxnId="{0BCD7C06-CD0B-4281-8A11-94EC382E5F56}">
      <dgm:prSet/>
      <dgm:spPr/>
      <dgm:t>
        <a:bodyPr/>
        <a:lstStyle/>
        <a:p>
          <a:endParaRPr lang="en-US"/>
        </a:p>
      </dgm:t>
    </dgm:pt>
    <dgm:pt modelId="{329CABFF-61F8-490A-BE69-E42E865CBF31}" type="sibTrans" cxnId="{0BCD7C06-CD0B-4281-8A11-94EC382E5F56}">
      <dgm:prSet/>
      <dgm:spPr/>
      <dgm:t>
        <a:bodyPr/>
        <a:lstStyle/>
        <a:p>
          <a:endParaRPr lang="en-US"/>
        </a:p>
      </dgm:t>
    </dgm:pt>
    <dgm:pt modelId="{9DDEA7CD-98D9-42B8-8420-EE3B3C61BF46}" type="pres">
      <dgm:prSet presAssocID="{6EBB3D1F-79E2-4335-ACC3-F549B13B7E13}" presName="diagram" presStyleCnt="0">
        <dgm:presLayoutVars>
          <dgm:chPref val="1"/>
          <dgm:dir/>
          <dgm:animOne val="branch"/>
          <dgm:animLvl val="lvl"/>
          <dgm:resizeHandles/>
        </dgm:presLayoutVars>
      </dgm:prSet>
      <dgm:spPr/>
    </dgm:pt>
    <dgm:pt modelId="{13F0C02D-F4DD-4EAC-BC03-0A71AD594BDD}" type="pres">
      <dgm:prSet presAssocID="{D22AB0A2-14CB-48FB-8EE5-F89FDFEEBA1A}" presName="root" presStyleCnt="0"/>
      <dgm:spPr/>
    </dgm:pt>
    <dgm:pt modelId="{5958EA29-BCDE-4532-A88D-027F490C05FA}" type="pres">
      <dgm:prSet presAssocID="{D22AB0A2-14CB-48FB-8EE5-F89FDFEEBA1A}" presName="rootComposite" presStyleCnt="0"/>
      <dgm:spPr/>
    </dgm:pt>
    <dgm:pt modelId="{17412B34-288E-4A21-9371-1506C7C24826}" type="pres">
      <dgm:prSet presAssocID="{D22AB0A2-14CB-48FB-8EE5-F89FDFEEBA1A}" presName="rootText" presStyleLbl="node1" presStyleIdx="0" presStyleCnt="3"/>
      <dgm:spPr/>
    </dgm:pt>
    <dgm:pt modelId="{2C209EFA-A835-4E38-8883-78D10E48DC03}" type="pres">
      <dgm:prSet presAssocID="{D22AB0A2-14CB-48FB-8EE5-F89FDFEEBA1A}" presName="rootConnector" presStyleLbl="node1" presStyleIdx="0" presStyleCnt="3"/>
      <dgm:spPr/>
    </dgm:pt>
    <dgm:pt modelId="{E194CBE6-E1DA-4B17-A691-69DAA46D0CE6}" type="pres">
      <dgm:prSet presAssocID="{D22AB0A2-14CB-48FB-8EE5-F89FDFEEBA1A}" presName="childShape" presStyleCnt="0"/>
      <dgm:spPr/>
    </dgm:pt>
    <dgm:pt modelId="{D7183609-C7E1-4950-8C1F-2D79CDC9213F}" type="pres">
      <dgm:prSet presAssocID="{B02C1575-53F5-412D-B18C-EC1A05D06579}" presName="Name13" presStyleLbl="parChTrans1D2" presStyleIdx="0" presStyleCnt="11"/>
      <dgm:spPr/>
    </dgm:pt>
    <dgm:pt modelId="{A394AF3E-E514-48AA-ADC9-7D11931DD947}" type="pres">
      <dgm:prSet presAssocID="{8FAE54AC-3214-41D5-9CFE-1A1F0ED534DD}" presName="childText" presStyleLbl="bgAcc1" presStyleIdx="0" presStyleCnt="11">
        <dgm:presLayoutVars>
          <dgm:bulletEnabled val="1"/>
        </dgm:presLayoutVars>
      </dgm:prSet>
      <dgm:spPr/>
    </dgm:pt>
    <dgm:pt modelId="{6506370D-7391-45A6-9C8E-FF71F417A543}" type="pres">
      <dgm:prSet presAssocID="{9E7C28B0-DB26-4030-A542-88F535E5F2D7}" presName="Name13" presStyleLbl="parChTrans1D2" presStyleIdx="1" presStyleCnt="11"/>
      <dgm:spPr/>
    </dgm:pt>
    <dgm:pt modelId="{C44B4617-3ED1-4785-AEA4-4DF462769BA9}" type="pres">
      <dgm:prSet presAssocID="{8E34CD7F-9E41-4BF4-99E7-B9AEB7A8B3B8}" presName="childText" presStyleLbl="bgAcc1" presStyleIdx="1" presStyleCnt="11">
        <dgm:presLayoutVars>
          <dgm:bulletEnabled val="1"/>
        </dgm:presLayoutVars>
      </dgm:prSet>
      <dgm:spPr/>
    </dgm:pt>
    <dgm:pt modelId="{EF811608-3ADA-4394-991B-C5940C51061C}" type="pres">
      <dgm:prSet presAssocID="{420B73C4-5BDE-4459-BE08-81437FA04928}" presName="Name13" presStyleLbl="parChTrans1D2" presStyleIdx="2" presStyleCnt="11"/>
      <dgm:spPr/>
    </dgm:pt>
    <dgm:pt modelId="{7368FFCE-727C-45C6-B9BD-293B60C47DAE}" type="pres">
      <dgm:prSet presAssocID="{07516AF9-C386-4F59-AB2A-B7EFEFC757B9}" presName="childText" presStyleLbl="bgAcc1" presStyleIdx="2" presStyleCnt="11">
        <dgm:presLayoutVars>
          <dgm:bulletEnabled val="1"/>
        </dgm:presLayoutVars>
      </dgm:prSet>
      <dgm:spPr/>
    </dgm:pt>
    <dgm:pt modelId="{DAF1A5EC-9FA7-4511-8E72-9DCE6CC57A68}" type="pres">
      <dgm:prSet presAssocID="{E98C8C7F-8ED9-4915-BEA4-B44DA76B97F4}" presName="Name13" presStyleLbl="parChTrans1D2" presStyleIdx="3" presStyleCnt="11"/>
      <dgm:spPr/>
    </dgm:pt>
    <dgm:pt modelId="{B33EC3C5-B37C-4904-BA68-6DF4FB558A29}" type="pres">
      <dgm:prSet presAssocID="{37DDF479-83A3-4B35-892E-14A97276E0FC}" presName="childText" presStyleLbl="bgAcc1" presStyleIdx="3" presStyleCnt="11">
        <dgm:presLayoutVars>
          <dgm:bulletEnabled val="1"/>
        </dgm:presLayoutVars>
      </dgm:prSet>
      <dgm:spPr/>
    </dgm:pt>
    <dgm:pt modelId="{A597ABF9-FD70-4748-993D-1A4812B3F680}" type="pres">
      <dgm:prSet presAssocID="{C6160647-C327-426A-9515-2A2550A84050}" presName="root" presStyleCnt="0"/>
      <dgm:spPr/>
    </dgm:pt>
    <dgm:pt modelId="{3B1020A1-81AC-48C3-BE46-626CD096B28A}" type="pres">
      <dgm:prSet presAssocID="{C6160647-C327-426A-9515-2A2550A84050}" presName="rootComposite" presStyleCnt="0"/>
      <dgm:spPr/>
    </dgm:pt>
    <dgm:pt modelId="{0BA0EA35-9155-4BCD-91B5-79208907B22F}" type="pres">
      <dgm:prSet presAssocID="{C6160647-C327-426A-9515-2A2550A84050}" presName="rootText" presStyleLbl="node1" presStyleIdx="1" presStyleCnt="3"/>
      <dgm:spPr/>
    </dgm:pt>
    <dgm:pt modelId="{D9761AE7-D22B-4B67-8847-6C54BF96074A}" type="pres">
      <dgm:prSet presAssocID="{C6160647-C327-426A-9515-2A2550A84050}" presName="rootConnector" presStyleLbl="node1" presStyleIdx="1" presStyleCnt="3"/>
      <dgm:spPr/>
    </dgm:pt>
    <dgm:pt modelId="{7ED5A55C-6C6A-4A24-9230-12388BB7ACCF}" type="pres">
      <dgm:prSet presAssocID="{C6160647-C327-426A-9515-2A2550A84050}" presName="childShape" presStyleCnt="0"/>
      <dgm:spPr/>
    </dgm:pt>
    <dgm:pt modelId="{A8B62B14-374B-455C-BF6A-64E0F3D9987C}" type="pres">
      <dgm:prSet presAssocID="{DDEC5DE4-CE4A-4836-8F92-4069C0176662}" presName="Name13" presStyleLbl="parChTrans1D2" presStyleIdx="4" presStyleCnt="11"/>
      <dgm:spPr/>
    </dgm:pt>
    <dgm:pt modelId="{5FD0FEEA-9FC7-4359-B7FB-E944594519A3}" type="pres">
      <dgm:prSet presAssocID="{1F1E11B4-09B0-4AAD-8D5D-81EC3AFE2258}" presName="childText" presStyleLbl="bgAcc1" presStyleIdx="4" presStyleCnt="11">
        <dgm:presLayoutVars>
          <dgm:bulletEnabled val="1"/>
        </dgm:presLayoutVars>
      </dgm:prSet>
      <dgm:spPr/>
    </dgm:pt>
    <dgm:pt modelId="{4D871058-5FF0-4AB1-A817-BA5E1F0B47A0}" type="pres">
      <dgm:prSet presAssocID="{256C7EF0-C09A-440E-A015-AF4BCC02B36A}" presName="Name13" presStyleLbl="parChTrans1D2" presStyleIdx="5" presStyleCnt="11"/>
      <dgm:spPr/>
    </dgm:pt>
    <dgm:pt modelId="{7FC1A357-D052-4C00-AE7B-588ADCB0B96D}" type="pres">
      <dgm:prSet presAssocID="{557EDF79-5DD7-46D1-B1FF-F46B1DE43C70}" presName="childText" presStyleLbl="bgAcc1" presStyleIdx="5" presStyleCnt="11">
        <dgm:presLayoutVars>
          <dgm:bulletEnabled val="1"/>
        </dgm:presLayoutVars>
      </dgm:prSet>
      <dgm:spPr/>
    </dgm:pt>
    <dgm:pt modelId="{B4DCB533-8788-4706-8731-8F62F348D5AF}" type="pres">
      <dgm:prSet presAssocID="{12ADF070-E91E-475F-AD17-B3F8DBF5F444}" presName="Name13" presStyleLbl="parChTrans1D2" presStyleIdx="6" presStyleCnt="11"/>
      <dgm:spPr/>
    </dgm:pt>
    <dgm:pt modelId="{E01A8453-F050-4F1B-862B-0BE44071B7D3}" type="pres">
      <dgm:prSet presAssocID="{67C0E3F1-CED2-482B-8881-9D6884A34C1B}" presName="childText" presStyleLbl="bgAcc1" presStyleIdx="6" presStyleCnt="11">
        <dgm:presLayoutVars>
          <dgm:bulletEnabled val="1"/>
        </dgm:presLayoutVars>
      </dgm:prSet>
      <dgm:spPr/>
    </dgm:pt>
    <dgm:pt modelId="{8BFE8BAF-4D37-4872-8EFA-20E48ABA4240}" type="pres">
      <dgm:prSet presAssocID="{FE52D1F6-532D-483E-84F8-8F77F245BA18}" presName="Name13" presStyleLbl="parChTrans1D2" presStyleIdx="7" presStyleCnt="11"/>
      <dgm:spPr/>
    </dgm:pt>
    <dgm:pt modelId="{86DED487-732B-4AC4-91A8-53163477F04C}" type="pres">
      <dgm:prSet presAssocID="{64EA4FAC-26A2-452C-8B4B-5CE00EB93971}" presName="childText" presStyleLbl="bgAcc1" presStyleIdx="7" presStyleCnt="11">
        <dgm:presLayoutVars>
          <dgm:bulletEnabled val="1"/>
        </dgm:presLayoutVars>
      </dgm:prSet>
      <dgm:spPr/>
    </dgm:pt>
    <dgm:pt modelId="{C5135141-FC1A-4012-AD06-7F56E0695899}" type="pres">
      <dgm:prSet presAssocID="{B4E52CDD-AA34-457D-B6F9-42182767E2CF}" presName="root" presStyleCnt="0"/>
      <dgm:spPr/>
    </dgm:pt>
    <dgm:pt modelId="{4E033BF0-9EF1-4402-AC69-7379161A8699}" type="pres">
      <dgm:prSet presAssocID="{B4E52CDD-AA34-457D-B6F9-42182767E2CF}" presName="rootComposite" presStyleCnt="0"/>
      <dgm:spPr/>
    </dgm:pt>
    <dgm:pt modelId="{DA35E8FC-863E-4FDB-B75F-EF389F36B3DB}" type="pres">
      <dgm:prSet presAssocID="{B4E52CDD-AA34-457D-B6F9-42182767E2CF}" presName="rootText" presStyleLbl="node1" presStyleIdx="2" presStyleCnt="3"/>
      <dgm:spPr/>
    </dgm:pt>
    <dgm:pt modelId="{CBEE1660-0999-4BFC-8EEA-4291C331AB4D}" type="pres">
      <dgm:prSet presAssocID="{B4E52CDD-AA34-457D-B6F9-42182767E2CF}" presName="rootConnector" presStyleLbl="node1" presStyleIdx="2" presStyleCnt="3"/>
      <dgm:spPr/>
    </dgm:pt>
    <dgm:pt modelId="{E9688C9E-E673-4C5B-83F9-D116125A0F25}" type="pres">
      <dgm:prSet presAssocID="{B4E52CDD-AA34-457D-B6F9-42182767E2CF}" presName="childShape" presStyleCnt="0"/>
      <dgm:spPr/>
    </dgm:pt>
    <dgm:pt modelId="{4738BF58-480B-4609-8B17-115DE8192DDA}" type="pres">
      <dgm:prSet presAssocID="{47C1F423-39FE-470F-97F9-5ACCB0F816BC}" presName="Name13" presStyleLbl="parChTrans1D2" presStyleIdx="8" presStyleCnt="11"/>
      <dgm:spPr/>
    </dgm:pt>
    <dgm:pt modelId="{8C646B55-D954-4A3D-82DA-6F94A2A0ECE4}" type="pres">
      <dgm:prSet presAssocID="{5339BFAB-B99D-49A3-BA2F-24DD33D393F1}" presName="childText" presStyleLbl="bgAcc1" presStyleIdx="8" presStyleCnt="11">
        <dgm:presLayoutVars>
          <dgm:bulletEnabled val="1"/>
        </dgm:presLayoutVars>
      </dgm:prSet>
      <dgm:spPr/>
    </dgm:pt>
    <dgm:pt modelId="{D02DCCCF-80B4-4E3F-9127-D2FD1A64FF51}" type="pres">
      <dgm:prSet presAssocID="{48C48AAA-2443-4B87-AE0A-4FCD21BA8B6C}" presName="Name13" presStyleLbl="parChTrans1D2" presStyleIdx="9" presStyleCnt="11"/>
      <dgm:spPr/>
    </dgm:pt>
    <dgm:pt modelId="{F52AED54-F808-4B6F-BA87-17EB250B7E3D}" type="pres">
      <dgm:prSet presAssocID="{EA1D3EA5-0B20-40CF-8A45-08F4938BA2E6}" presName="childText" presStyleLbl="bgAcc1" presStyleIdx="9" presStyleCnt="11">
        <dgm:presLayoutVars>
          <dgm:bulletEnabled val="1"/>
        </dgm:presLayoutVars>
      </dgm:prSet>
      <dgm:spPr/>
    </dgm:pt>
    <dgm:pt modelId="{2DD1D28D-27E9-4B5B-B853-826EE3C88CEC}" type="pres">
      <dgm:prSet presAssocID="{850ABD00-A993-4E33-9B56-EC0FCF1FB216}" presName="Name13" presStyleLbl="parChTrans1D2" presStyleIdx="10" presStyleCnt="11"/>
      <dgm:spPr/>
    </dgm:pt>
    <dgm:pt modelId="{54CDCB82-8240-4279-AFAA-4131EDC75EB5}" type="pres">
      <dgm:prSet presAssocID="{C83B156A-3741-499B-A33A-F5E3060C15B6}" presName="childText" presStyleLbl="bgAcc1" presStyleIdx="10" presStyleCnt="11">
        <dgm:presLayoutVars>
          <dgm:bulletEnabled val="1"/>
        </dgm:presLayoutVars>
      </dgm:prSet>
      <dgm:spPr/>
    </dgm:pt>
  </dgm:ptLst>
  <dgm:cxnLst>
    <dgm:cxn modelId="{1119A604-E415-48F1-9642-6CCA66DE6E9B}" type="presOf" srcId="{DDEC5DE4-CE4A-4836-8F92-4069C0176662}" destId="{A8B62B14-374B-455C-BF6A-64E0F3D9987C}" srcOrd="0" destOrd="0" presId="urn:microsoft.com/office/officeart/2005/8/layout/hierarchy3"/>
    <dgm:cxn modelId="{9266C905-2EC0-4565-AA16-FD1C753573B4}" srcId="{C6160647-C327-426A-9515-2A2550A84050}" destId="{64EA4FAC-26A2-452C-8B4B-5CE00EB93971}" srcOrd="3" destOrd="0" parTransId="{FE52D1F6-532D-483E-84F8-8F77F245BA18}" sibTransId="{837CE50C-EAAD-40CC-88C5-96F6AB0DE796}"/>
    <dgm:cxn modelId="{0BCD7C06-CD0B-4281-8A11-94EC382E5F56}" srcId="{B4E52CDD-AA34-457D-B6F9-42182767E2CF}" destId="{C83B156A-3741-499B-A33A-F5E3060C15B6}" srcOrd="2" destOrd="0" parTransId="{850ABD00-A993-4E33-9B56-EC0FCF1FB216}" sibTransId="{329CABFF-61F8-490A-BE69-E42E865CBF31}"/>
    <dgm:cxn modelId="{C49B5008-137C-4942-BEF8-1EE7D5F20792}" srcId="{6EBB3D1F-79E2-4335-ACC3-F549B13B7E13}" destId="{C6160647-C327-426A-9515-2A2550A84050}" srcOrd="1" destOrd="0" parTransId="{428B01DD-45D4-4D28-9BB4-01890B153136}" sibTransId="{07A60189-5ACE-4E93-A172-5291AD69196E}"/>
    <dgm:cxn modelId="{D70FC808-F6CC-4A49-806B-D6FF4AC1B392}" type="presOf" srcId="{8FAE54AC-3214-41D5-9CFE-1A1F0ED534DD}" destId="{A394AF3E-E514-48AA-ADC9-7D11931DD947}" srcOrd="0" destOrd="0" presId="urn:microsoft.com/office/officeart/2005/8/layout/hierarchy3"/>
    <dgm:cxn modelId="{353F4917-B906-4E0D-BC77-482E0D504FD3}" type="presOf" srcId="{47C1F423-39FE-470F-97F9-5ACCB0F816BC}" destId="{4738BF58-480B-4609-8B17-115DE8192DDA}" srcOrd="0" destOrd="0" presId="urn:microsoft.com/office/officeart/2005/8/layout/hierarchy3"/>
    <dgm:cxn modelId="{0EF1B91A-1CE2-4EC6-BEAA-BDF52C009411}" type="presOf" srcId="{FE52D1F6-532D-483E-84F8-8F77F245BA18}" destId="{8BFE8BAF-4D37-4872-8EFA-20E48ABA4240}" srcOrd="0" destOrd="0" presId="urn:microsoft.com/office/officeart/2005/8/layout/hierarchy3"/>
    <dgm:cxn modelId="{462CA221-C6AB-4A4A-ABFA-6E34AA9FB14E}" srcId="{C6160647-C327-426A-9515-2A2550A84050}" destId="{67C0E3F1-CED2-482B-8881-9D6884A34C1B}" srcOrd="2" destOrd="0" parTransId="{12ADF070-E91E-475F-AD17-B3F8DBF5F444}" sibTransId="{A2BD1247-BB53-4466-9C27-6182F6248F1A}"/>
    <dgm:cxn modelId="{8294A622-B0B3-4D8C-B631-5EC9CCAB6E85}" type="presOf" srcId="{B02C1575-53F5-412D-B18C-EC1A05D06579}" destId="{D7183609-C7E1-4950-8C1F-2D79CDC9213F}" srcOrd="0" destOrd="0" presId="urn:microsoft.com/office/officeart/2005/8/layout/hierarchy3"/>
    <dgm:cxn modelId="{AE615123-C7E1-4FED-8E0E-FAB34BE3A348}" type="presOf" srcId="{420B73C4-5BDE-4459-BE08-81437FA04928}" destId="{EF811608-3ADA-4394-991B-C5940C51061C}" srcOrd="0" destOrd="0" presId="urn:microsoft.com/office/officeart/2005/8/layout/hierarchy3"/>
    <dgm:cxn modelId="{9A8E2E2A-0120-495B-9FDB-4A29C68B4639}" type="presOf" srcId="{6EBB3D1F-79E2-4335-ACC3-F549B13B7E13}" destId="{9DDEA7CD-98D9-42B8-8420-EE3B3C61BF46}" srcOrd="0" destOrd="0" presId="urn:microsoft.com/office/officeart/2005/8/layout/hierarchy3"/>
    <dgm:cxn modelId="{EDB99B2F-AB3D-4E46-A24E-EB45C04FF2D6}" type="presOf" srcId="{E98C8C7F-8ED9-4915-BEA4-B44DA76B97F4}" destId="{DAF1A5EC-9FA7-4511-8E72-9DCE6CC57A68}" srcOrd="0" destOrd="0" presId="urn:microsoft.com/office/officeart/2005/8/layout/hierarchy3"/>
    <dgm:cxn modelId="{A1EF903F-AFAA-493A-98F5-CCF7F01DC827}" srcId="{B4E52CDD-AA34-457D-B6F9-42182767E2CF}" destId="{EA1D3EA5-0B20-40CF-8A45-08F4938BA2E6}" srcOrd="1" destOrd="0" parTransId="{48C48AAA-2443-4B87-AE0A-4FCD21BA8B6C}" sibTransId="{C6249926-C03D-46B8-98B7-83A9F65BB881}"/>
    <dgm:cxn modelId="{783EFA5B-014C-48DC-8AFA-5435D58383F5}" type="presOf" srcId="{48C48AAA-2443-4B87-AE0A-4FCD21BA8B6C}" destId="{D02DCCCF-80B4-4E3F-9127-D2FD1A64FF51}" srcOrd="0" destOrd="0" presId="urn:microsoft.com/office/officeart/2005/8/layout/hierarchy3"/>
    <dgm:cxn modelId="{EDD2575D-7242-4212-AD6C-7CB956C4419F}" srcId="{D22AB0A2-14CB-48FB-8EE5-F89FDFEEBA1A}" destId="{07516AF9-C386-4F59-AB2A-B7EFEFC757B9}" srcOrd="2" destOrd="0" parTransId="{420B73C4-5BDE-4459-BE08-81437FA04928}" sibTransId="{FCC4B837-076F-43D5-BA22-1689CF20C475}"/>
    <dgm:cxn modelId="{6E30615F-0DDE-4513-A58D-FF541D870B88}" type="presOf" srcId="{5339BFAB-B99D-49A3-BA2F-24DD33D393F1}" destId="{8C646B55-D954-4A3D-82DA-6F94A2A0ECE4}" srcOrd="0" destOrd="0" presId="urn:microsoft.com/office/officeart/2005/8/layout/hierarchy3"/>
    <dgm:cxn modelId="{A84C995F-61DA-4253-9DD6-92DCB380A881}" type="presOf" srcId="{07516AF9-C386-4F59-AB2A-B7EFEFC757B9}" destId="{7368FFCE-727C-45C6-B9BD-293B60C47DAE}" srcOrd="0" destOrd="0" presId="urn:microsoft.com/office/officeart/2005/8/layout/hierarchy3"/>
    <dgm:cxn modelId="{3CB27760-C387-43C1-B5D2-82CB65E88019}" srcId="{D22AB0A2-14CB-48FB-8EE5-F89FDFEEBA1A}" destId="{8E34CD7F-9E41-4BF4-99E7-B9AEB7A8B3B8}" srcOrd="1" destOrd="0" parTransId="{9E7C28B0-DB26-4030-A542-88F535E5F2D7}" sibTransId="{682769C4-9940-4371-B23F-8432A1FD5F2C}"/>
    <dgm:cxn modelId="{7ABD5462-53B3-49F5-9206-1916F4DAAAE1}" srcId="{6EBB3D1F-79E2-4335-ACC3-F549B13B7E13}" destId="{B4E52CDD-AA34-457D-B6F9-42182767E2CF}" srcOrd="2" destOrd="0" parTransId="{10562673-B38D-47ED-9FB6-E6DEE3EB1B7A}" sibTransId="{2069812B-2462-45A1-AEEB-6685E8FF1A79}"/>
    <dgm:cxn modelId="{D26C0864-2945-4E43-8C0D-96B523109A72}" type="presOf" srcId="{67C0E3F1-CED2-482B-8881-9D6884A34C1B}" destId="{E01A8453-F050-4F1B-862B-0BE44071B7D3}" srcOrd="0" destOrd="0" presId="urn:microsoft.com/office/officeart/2005/8/layout/hierarchy3"/>
    <dgm:cxn modelId="{1B8EFD4B-FFA8-43E1-B096-133B6E84C887}" srcId="{6EBB3D1F-79E2-4335-ACC3-F549B13B7E13}" destId="{D22AB0A2-14CB-48FB-8EE5-F89FDFEEBA1A}" srcOrd="0" destOrd="0" parTransId="{7932688C-84EF-4944-9412-FE2D46C6FA67}" sibTransId="{8C0D1646-2953-4F3E-823A-DA873F0B6D80}"/>
    <dgm:cxn modelId="{385FA84E-E2A4-4AF8-930C-47F89605514A}" type="presOf" srcId="{EA1D3EA5-0B20-40CF-8A45-08F4938BA2E6}" destId="{F52AED54-F808-4B6F-BA87-17EB250B7E3D}" srcOrd="0" destOrd="0" presId="urn:microsoft.com/office/officeart/2005/8/layout/hierarchy3"/>
    <dgm:cxn modelId="{1E4D4570-791E-46E9-BD70-9130EDE0DB5A}" type="presOf" srcId="{D22AB0A2-14CB-48FB-8EE5-F89FDFEEBA1A}" destId="{2C209EFA-A835-4E38-8883-78D10E48DC03}" srcOrd="1" destOrd="0" presId="urn:microsoft.com/office/officeart/2005/8/layout/hierarchy3"/>
    <dgm:cxn modelId="{862F0A54-71FA-4CA6-9D16-9BCC1CCC0E7F}" type="presOf" srcId="{C6160647-C327-426A-9515-2A2550A84050}" destId="{0BA0EA35-9155-4BCD-91B5-79208907B22F}" srcOrd="0" destOrd="0" presId="urn:microsoft.com/office/officeart/2005/8/layout/hierarchy3"/>
    <dgm:cxn modelId="{B52EF855-F26B-4E40-85EF-D3DA685C84E1}" type="presOf" srcId="{9E7C28B0-DB26-4030-A542-88F535E5F2D7}" destId="{6506370D-7391-45A6-9C8E-FF71F417A543}" srcOrd="0" destOrd="0" presId="urn:microsoft.com/office/officeart/2005/8/layout/hierarchy3"/>
    <dgm:cxn modelId="{0AAB1258-C3B0-4344-B538-EE266F0121C0}" type="presOf" srcId="{C83B156A-3741-499B-A33A-F5E3060C15B6}" destId="{54CDCB82-8240-4279-AFAA-4131EDC75EB5}" srcOrd="0" destOrd="0" presId="urn:microsoft.com/office/officeart/2005/8/layout/hierarchy3"/>
    <dgm:cxn modelId="{D0D88579-5A39-43F3-919B-9A4E09E924C8}" type="presOf" srcId="{D22AB0A2-14CB-48FB-8EE5-F89FDFEEBA1A}" destId="{17412B34-288E-4A21-9371-1506C7C24826}" srcOrd="0" destOrd="0" presId="urn:microsoft.com/office/officeart/2005/8/layout/hierarchy3"/>
    <dgm:cxn modelId="{EFAC8185-8E88-4358-9104-527B4926E235}" srcId="{C6160647-C327-426A-9515-2A2550A84050}" destId="{557EDF79-5DD7-46D1-B1FF-F46B1DE43C70}" srcOrd="1" destOrd="0" parTransId="{256C7EF0-C09A-440E-A015-AF4BCC02B36A}" sibTransId="{149DF931-C23A-4232-B4B2-3461640B91FC}"/>
    <dgm:cxn modelId="{DB441B88-951A-4F7A-A48C-17036F2B8B2D}" srcId="{C6160647-C327-426A-9515-2A2550A84050}" destId="{1F1E11B4-09B0-4AAD-8D5D-81EC3AFE2258}" srcOrd="0" destOrd="0" parTransId="{DDEC5DE4-CE4A-4836-8F92-4069C0176662}" sibTransId="{11D7C144-B1F3-479D-AED6-6DAB0B5E6886}"/>
    <dgm:cxn modelId="{D795249C-91ED-4417-9870-46621ED7F936}" srcId="{B4E52CDD-AA34-457D-B6F9-42182767E2CF}" destId="{5339BFAB-B99D-49A3-BA2F-24DD33D393F1}" srcOrd="0" destOrd="0" parTransId="{47C1F423-39FE-470F-97F9-5ACCB0F816BC}" sibTransId="{0EBFB46F-5287-4A8E-B7D8-92CFB2C8BB12}"/>
    <dgm:cxn modelId="{BD623D9D-620C-4090-87AC-1BABDEBF021E}" type="presOf" srcId="{64EA4FAC-26A2-452C-8B4B-5CE00EB93971}" destId="{86DED487-732B-4AC4-91A8-53163477F04C}" srcOrd="0" destOrd="0" presId="urn:microsoft.com/office/officeart/2005/8/layout/hierarchy3"/>
    <dgm:cxn modelId="{12D954A0-467F-4F36-9058-8E5BA2F773EA}" type="presOf" srcId="{37DDF479-83A3-4B35-892E-14A97276E0FC}" destId="{B33EC3C5-B37C-4904-BA68-6DF4FB558A29}" srcOrd="0" destOrd="0" presId="urn:microsoft.com/office/officeart/2005/8/layout/hierarchy3"/>
    <dgm:cxn modelId="{4825ABA2-AD35-42EF-8CE9-4450F6A9CD26}" type="presOf" srcId="{8E34CD7F-9E41-4BF4-99E7-B9AEB7A8B3B8}" destId="{C44B4617-3ED1-4785-AEA4-4DF462769BA9}" srcOrd="0" destOrd="0" presId="urn:microsoft.com/office/officeart/2005/8/layout/hierarchy3"/>
    <dgm:cxn modelId="{22C4C7A3-8AF3-44A4-9FCA-91B09F3CCD01}" type="presOf" srcId="{850ABD00-A993-4E33-9B56-EC0FCF1FB216}" destId="{2DD1D28D-27E9-4B5B-B853-826EE3C88CEC}" srcOrd="0" destOrd="0" presId="urn:microsoft.com/office/officeart/2005/8/layout/hierarchy3"/>
    <dgm:cxn modelId="{FB6FD8A6-80A7-4702-B4E1-FBB2C8B2C112}" srcId="{D22AB0A2-14CB-48FB-8EE5-F89FDFEEBA1A}" destId="{8FAE54AC-3214-41D5-9CFE-1A1F0ED534DD}" srcOrd="0" destOrd="0" parTransId="{B02C1575-53F5-412D-B18C-EC1A05D06579}" sibTransId="{813417FA-8E27-4607-9B9F-8503AF6E5CDB}"/>
    <dgm:cxn modelId="{4F98E4A9-C065-4923-AE57-5BDF296D1610}" type="presOf" srcId="{557EDF79-5DD7-46D1-B1FF-F46B1DE43C70}" destId="{7FC1A357-D052-4C00-AE7B-588ADCB0B96D}" srcOrd="0" destOrd="0" presId="urn:microsoft.com/office/officeart/2005/8/layout/hierarchy3"/>
    <dgm:cxn modelId="{0F280FB3-7F78-44E0-8297-7C5895F5C2F2}" type="presOf" srcId="{12ADF070-E91E-475F-AD17-B3F8DBF5F444}" destId="{B4DCB533-8788-4706-8731-8F62F348D5AF}" srcOrd="0" destOrd="0" presId="urn:microsoft.com/office/officeart/2005/8/layout/hierarchy3"/>
    <dgm:cxn modelId="{388402BB-0BB3-478F-BEE0-F4734B55AE24}" type="presOf" srcId="{B4E52CDD-AA34-457D-B6F9-42182767E2CF}" destId="{DA35E8FC-863E-4FDB-B75F-EF389F36B3DB}" srcOrd="0" destOrd="0" presId="urn:microsoft.com/office/officeart/2005/8/layout/hierarchy3"/>
    <dgm:cxn modelId="{989890C0-2075-41E3-A4DA-C2D94228B3EE}" type="presOf" srcId="{256C7EF0-C09A-440E-A015-AF4BCC02B36A}" destId="{4D871058-5FF0-4AB1-A817-BA5E1F0B47A0}" srcOrd="0" destOrd="0" presId="urn:microsoft.com/office/officeart/2005/8/layout/hierarchy3"/>
    <dgm:cxn modelId="{FDD36CC8-836D-4BCE-A8EA-794ADB0FA024}" srcId="{D22AB0A2-14CB-48FB-8EE5-F89FDFEEBA1A}" destId="{37DDF479-83A3-4B35-892E-14A97276E0FC}" srcOrd="3" destOrd="0" parTransId="{E98C8C7F-8ED9-4915-BEA4-B44DA76B97F4}" sibTransId="{90E42B3F-C29A-4F3A-9FCE-F70A6C81383E}"/>
    <dgm:cxn modelId="{40B726CF-4800-46C1-8E92-F9FA9691EAC7}" type="presOf" srcId="{1F1E11B4-09B0-4AAD-8D5D-81EC3AFE2258}" destId="{5FD0FEEA-9FC7-4359-B7FB-E944594519A3}" srcOrd="0" destOrd="0" presId="urn:microsoft.com/office/officeart/2005/8/layout/hierarchy3"/>
    <dgm:cxn modelId="{47EE52E1-62D2-48E8-B2E6-6D3DA99EB2D4}" type="presOf" srcId="{C6160647-C327-426A-9515-2A2550A84050}" destId="{D9761AE7-D22B-4B67-8847-6C54BF96074A}" srcOrd="1" destOrd="0" presId="urn:microsoft.com/office/officeart/2005/8/layout/hierarchy3"/>
    <dgm:cxn modelId="{80A5D3ED-CAEC-4B69-9E71-855B5E5F3707}" type="presOf" srcId="{B4E52CDD-AA34-457D-B6F9-42182767E2CF}" destId="{CBEE1660-0999-4BFC-8EEA-4291C331AB4D}" srcOrd="1" destOrd="0" presId="urn:microsoft.com/office/officeart/2005/8/layout/hierarchy3"/>
    <dgm:cxn modelId="{A6D2A3EB-1C3B-4334-804C-59913736C2B5}" type="presParOf" srcId="{9DDEA7CD-98D9-42B8-8420-EE3B3C61BF46}" destId="{13F0C02D-F4DD-4EAC-BC03-0A71AD594BDD}" srcOrd="0" destOrd="0" presId="urn:microsoft.com/office/officeart/2005/8/layout/hierarchy3"/>
    <dgm:cxn modelId="{4DC9063D-046F-4389-8C5E-5FD5DD7B601C}" type="presParOf" srcId="{13F0C02D-F4DD-4EAC-BC03-0A71AD594BDD}" destId="{5958EA29-BCDE-4532-A88D-027F490C05FA}" srcOrd="0" destOrd="0" presId="urn:microsoft.com/office/officeart/2005/8/layout/hierarchy3"/>
    <dgm:cxn modelId="{F2DE74CD-4479-4E69-A175-641F81006606}" type="presParOf" srcId="{5958EA29-BCDE-4532-A88D-027F490C05FA}" destId="{17412B34-288E-4A21-9371-1506C7C24826}" srcOrd="0" destOrd="0" presId="urn:microsoft.com/office/officeart/2005/8/layout/hierarchy3"/>
    <dgm:cxn modelId="{FD71F064-56C3-4656-A664-5294B7761175}" type="presParOf" srcId="{5958EA29-BCDE-4532-A88D-027F490C05FA}" destId="{2C209EFA-A835-4E38-8883-78D10E48DC03}" srcOrd="1" destOrd="0" presId="urn:microsoft.com/office/officeart/2005/8/layout/hierarchy3"/>
    <dgm:cxn modelId="{F1262504-142B-4F5B-B40A-8C8C00C3C4C8}" type="presParOf" srcId="{13F0C02D-F4DD-4EAC-BC03-0A71AD594BDD}" destId="{E194CBE6-E1DA-4B17-A691-69DAA46D0CE6}" srcOrd="1" destOrd="0" presId="urn:microsoft.com/office/officeart/2005/8/layout/hierarchy3"/>
    <dgm:cxn modelId="{7550D5BD-43C8-4B52-AB5E-3B0A3E020274}" type="presParOf" srcId="{E194CBE6-E1DA-4B17-A691-69DAA46D0CE6}" destId="{D7183609-C7E1-4950-8C1F-2D79CDC9213F}" srcOrd="0" destOrd="0" presId="urn:microsoft.com/office/officeart/2005/8/layout/hierarchy3"/>
    <dgm:cxn modelId="{CDE04D71-9279-4A8C-A472-92E3D1CB38E5}" type="presParOf" srcId="{E194CBE6-E1DA-4B17-A691-69DAA46D0CE6}" destId="{A394AF3E-E514-48AA-ADC9-7D11931DD947}" srcOrd="1" destOrd="0" presId="urn:microsoft.com/office/officeart/2005/8/layout/hierarchy3"/>
    <dgm:cxn modelId="{4DE80CCC-94D0-4F55-948E-09AE45E990FE}" type="presParOf" srcId="{E194CBE6-E1DA-4B17-A691-69DAA46D0CE6}" destId="{6506370D-7391-45A6-9C8E-FF71F417A543}" srcOrd="2" destOrd="0" presId="urn:microsoft.com/office/officeart/2005/8/layout/hierarchy3"/>
    <dgm:cxn modelId="{957E163B-6D1B-4F1C-9DB1-62CEB5626274}" type="presParOf" srcId="{E194CBE6-E1DA-4B17-A691-69DAA46D0CE6}" destId="{C44B4617-3ED1-4785-AEA4-4DF462769BA9}" srcOrd="3" destOrd="0" presId="urn:microsoft.com/office/officeart/2005/8/layout/hierarchy3"/>
    <dgm:cxn modelId="{A95AF5D7-4F26-45AF-A443-D37B5E5161EA}" type="presParOf" srcId="{E194CBE6-E1DA-4B17-A691-69DAA46D0CE6}" destId="{EF811608-3ADA-4394-991B-C5940C51061C}" srcOrd="4" destOrd="0" presId="urn:microsoft.com/office/officeart/2005/8/layout/hierarchy3"/>
    <dgm:cxn modelId="{300C590A-441C-4CA2-BFB2-55C574473BE2}" type="presParOf" srcId="{E194CBE6-E1DA-4B17-A691-69DAA46D0CE6}" destId="{7368FFCE-727C-45C6-B9BD-293B60C47DAE}" srcOrd="5" destOrd="0" presId="urn:microsoft.com/office/officeart/2005/8/layout/hierarchy3"/>
    <dgm:cxn modelId="{33CBE43A-7668-441A-BA3B-449A1947FA46}" type="presParOf" srcId="{E194CBE6-E1DA-4B17-A691-69DAA46D0CE6}" destId="{DAF1A5EC-9FA7-4511-8E72-9DCE6CC57A68}" srcOrd="6" destOrd="0" presId="urn:microsoft.com/office/officeart/2005/8/layout/hierarchy3"/>
    <dgm:cxn modelId="{D249354E-3420-4411-8938-5B2E35475641}" type="presParOf" srcId="{E194CBE6-E1DA-4B17-A691-69DAA46D0CE6}" destId="{B33EC3C5-B37C-4904-BA68-6DF4FB558A29}" srcOrd="7" destOrd="0" presId="urn:microsoft.com/office/officeart/2005/8/layout/hierarchy3"/>
    <dgm:cxn modelId="{83ECF43C-F685-4C9B-A50A-DB67B3B902D3}" type="presParOf" srcId="{9DDEA7CD-98D9-42B8-8420-EE3B3C61BF46}" destId="{A597ABF9-FD70-4748-993D-1A4812B3F680}" srcOrd="1" destOrd="0" presId="urn:microsoft.com/office/officeart/2005/8/layout/hierarchy3"/>
    <dgm:cxn modelId="{471B62A4-D1DD-480D-B882-6B690D274D1A}" type="presParOf" srcId="{A597ABF9-FD70-4748-993D-1A4812B3F680}" destId="{3B1020A1-81AC-48C3-BE46-626CD096B28A}" srcOrd="0" destOrd="0" presId="urn:microsoft.com/office/officeart/2005/8/layout/hierarchy3"/>
    <dgm:cxn modelId="{5D778A77-B8B0-40A1-B98A-E4503F028BC0}" type="presParOf" srcId="{3B1020A1-81AC-48C3-BE46-626CD096B28A}" destId="{0BA0EA35-9155-4BCD-91B5-79208907B22F}" srcOrd="0" destOrd="0" presId="urn:microsoft.com/office/officeart/2005/8/layout/hierarchy3"/>
    <dgm:cxn modelId="{8652E383-FA0D-40DE-B3C2-DE039342F60A}" type="presParOf" srcId="{3B1020A1-81AC-48C3-BE46-626CD096B28A}" destId="{D9761AE7-D22B-4B67-8847-6C54BF96074A}" srcOrd="1" destOrd="0" presId="urn:microsoft.com/office/officeart/2005/8/layout/hierarchy3"/>
    <dgm:cxn modelId="{C732FDD7-5537-4C44-A2A3-F27F47035219}" type="presParOf" srcId="{A597ABF9-FD70-4748-993D-1A4812B3F680}" destId="{7ED5A55C-6C6A-4A24-9230-12388BB7ACCF}" srcOrd="1" destOrd="0" presId="urn:microsoft.com/office/officeart/2005/8/layout/hierarchy3"/>
    <dgm:cxn modelId="{77CBC395-7749-4A08-BC93-45AC913E329B}" type="presParOf" srcId="{7ED5A55C-6C6A-4A24-9230-12388BB7ACCF}" destId="{A8B62B14-374B-455C-BF6A-64E0F3D9987C}" srcOrd="0" destOrd="0" presId="urn:microsoft.com/office/officeart/2005/8/layout/hierarchy3"/>
    <dgm:cxn modelId="{ECD2565F-23FC-4300-B89A-AC273FCDC098}" type="presParOf" srcId="{7ED5A55C-6C6A-4A24-9230-12388BB7ACCF}" destId="{5FD0FEEA-9FC7-4359-B7FB-E944594519A3}" srcOrd="1" destOrd="0" presId="urn:microsoft.com/office/officeart/2005/8/layout/hierarchy3"/>
    <dgm:cxn modelId="{E6FB662B-138A-420A-8B84-A77C4C726223}" type="presParOf" srcId="{7ED5A55C-6C6A-4A24-9230-12388BB7ACCF}" destId="{4D871058-5FF0-4AB1-A817-BA5E1F0B47A0}" srcOrd="2" destOrd="0" presId="urn:microsoft.com/office/officeart/2005/8/layout/hierarchy3"/>
    <dgm:cxn modelId="{9FCE5777-E1C8-4BA9-9577-67B7827747AB}" type="presParOf" srcId="{7ED5A55C-6C6A-4A24-9230-12388BB7ACCF}" destId="{7FC1A357-D052-4C00-AE7B-588ADCB0B96D}" srcOrd="3" destOrd="0" presId="urn:microsoft.com/office/officeart/2005/8/layout/hierarchy3"/>
    <dgm:cxn modelId="{796FDA16-8B45-4BDE-96B8-C9EF635C9DC3}" type="presParOf" srcId="{7ED5A55C-6C6A-4A24-9230-12388BB7ACCF}" destId="{B4DCB533-8788-4706-8731-8F62F348D5AF}" srcOrd="4" destOrd="0" presId="urn:microsoft.com/office/officeart/2005/8/layout/hierarchy3"/>
    <dgm:cxn modelId="{C9AAC39E-B5F1-4A8C-9592-59621D8FFE9F}" type="presParOf" srcId="{7ED5A55C-6C6A-4A24-9230-12388BB7ACCF}" destId="{E01A8453-F050-4F1B-862B-0BE44071B7D3}" srcOrd="5" destOrd="0" presId="urn:microsoft.com/office/officeart/2005/8/layout/hierarchy3"/>
    <dgm:cxn modelId="{8DD5532B-BD32-4C30-BE58-D98690EBFB70}" type="presParOf" srcId="{7ED5A55C-6C6A-4A24-9230-12388BB7ACCF}" destId="{8BFE8BAF-4D37-4872-8EFA-20E48ABA4240}" srcOrd="6" destOrd="0" presId="urn:microsoft.com/office/officeart/2005/8/layout/hierarchy3"/>
    <dgm:cxn modelId="{14B89CC0-8FAE-41BF-BC51-F37A04C9B37D}" type="presParOf" srcId="{7ED5A55C-6C6A-4A24-9230-12388BB7ACCF}" destId="{86DED487-732B-4AC4-91A8-53163477F04C}" srcOrd="7" destOrd="0" presId="urn:microsoft.com/office/officeart/2005/8/layout/hierarchy3"/>
    <dgm:cxn modelId="{52678FC9-B1CA-44C4-A4F7-DDA0E1D24C94}" type="presParOf" srcId="{9DDEA7CD-98D9-42B8-8420-EE3B3C61BF46}" destId="{C5135141-FC1A-4012-AD06-7F56E0695899}" srcOrd="2" destOrd="0" presId="urn:microsoft.com/office/officeart/2005/8/layout/hierarchy3"/>
    <dgm:cxn modelId="{8AC6C8AC-6F7D-4C9D-A349-D790F05889CB}" type="presParOf" srcId="{C5135141-FC1A-4012-AD06-7F56E0695899}" destId="{4E033BF0-9EF1-4402-AC69-7379161A8699}" srcOrd="0" destOrd="0" presId="urn:microsoft.com/office/officeart/2005/8/layout/hierarchy3"/>
    <dgm:cxn modelId="{C4CEEB82-9582-4FFE-B1D6-DDA975FBB7DA}" type="presParOf" srcId="{4E033BF0-9EF1-4402-AC69-7379161A8699}" destId="{DA35E8FC-863E-4FDB-B75F-EF389F36B3DB}" srcOrd="0" destOrd="0" presId="urn:microsoft.com/office/officeart/2005/8/layout/hierarchy3"/>
    <dgm:cxn modelId="{8B981A72-5930-4400-88EA-B73A7D44B64E}" type="presParOf" srcId="{4E033BF0-9EF1-4402-AC69-7379161A8699}" destId="{CBEE1660-0999-4BFC-8EEA-4291C331AB4D}" srcOrd="1" destOrd="0" presId="urn:microsoft.com/office/officeart/2005/8/layout/hierarchy3"/>
    <dgm:cxn modelId="{D560EB4D-F920-4714-B061-DAFE47E9CFBF}" type="presParOf" srcId="{C5135141-FC1A-4012-AD06-7F56E0695899}" destId="{E9688C9E-E673-4C5B-83F9-D116125A0F25}" srcOrd="1" destOrd="0" presId="urn:microsoft.com/office/officeart/2005/8/layout/hierarchy3"/>
    <dgm:cxn modelId="{A217D52C-8323-4040-86A6-D319CCE1B334}" type="presParOf" srcId="{E9688C9E-E673-4C5B-83F9-D116125A0F25}" destId="{4738BF58-480B-4609-8B17-115DE8192DDA}" srcOrd="0" destOrd="0" presId="urn:microsoft.com/office/officeart/2005/8/layout/hierarchy3"/>
    <dgm:cxn modelId="{99CFDBFB-F6C2-48CC-8415-ECCA0C86401F}" type="presParOf" srcId="{E9688C9E-E673-4C5B-83F9-D116125A0F25}" destId="{8C646B55-D954-4A3D-82DA-6F94A2A0ECE4}" srcOrd="1" destOrd="0" presId="urn:microsoft.com/office/officeart/2005/8/layout/hierarchy3"/>
    <dgm:cxn modelId="{61FAE10E-103A-4E3F-9799-1784816A8C7D}" type="presParOf" srcId="{E9688C9E-E673-4C5B-83F9-D116125A0F25}" destId="{D02DCCCF-80B4-4E3F-9127-D2FD1A64FF51}" srcOrd="2" destOrd="0" presId="urn:microsoft.com/office/officeart/2005/8/layout/hierarchy3"/>
    <dgm:cxn modelId="{47557999-76E5-489C-BA10-7A338D184D43}" type="presParOf" srcId="{E9688C9E-E673-4C5B-83F9-D116125A0F25}" destId="{F52AED54-F808-4B6F-BA87-17EB250B7E3D}" srcOrd="3" destOrd="0" presId="urn:microsoft.com/office/officeart/2005/8/layout/hierarchy3"/>
    <dgm:cxn modelId="{EFA2AA0B-61C9-4509-A381-FDAF6FC0E400}" type="presParOf" srcId="{E9688C9E-E673-4C5B-83F9-D116125A0F25}" destId="{2DD1D28D-27E9-4B5B-B853-826EE3C88CEC}" srcOrd="4" destOrd="0" presId="urn:microsoft.com/office/officeart/2005/8/layout/hierarchy3"/>
    <dgm:cxn modelId="{7EDD126F-728F-46DA-99E2-C1063C7FDB4E}" type="presParOf" srcId="{E9688C9E-E673-4C5B-83F9-D116125A0F25}" destId="{54CDCB82-8240-4279-AFAA-4131EDC75EB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12B34-288E-4A21-9371-1506C7C24826}">
      <dsp:nvSpPr>
        <dsp:cNvPr id="0" name=""/>
        <dsp:cNvSpPr/>
      </dsp:nvSpPr>
      <dsp:spPr>
        <a:xfrm>
          <a:off x="1789787" y="1913"/>
          <a:ext cx="1168229" cy="584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Key Stakeholders</a:t>
          </a:r>
        </a:p>
      </dsp:txBody>
      <dsp:txXfrm>
        <a:off x="1806895" y="19021"/>
        <a:ext cx="1134013" cy="549898"/>
      </dsp:txXfrm>
    </dsp:sp>
    <dsp:sp modelId="{D7183609-C7E1-4950-8C1F-2D79CDC9213F}">
      <dsp:nvSpPr>
        <dsp:cNvPr id="0" name=""/>
        <dsp:cNvSpPr/>
      </dsp:nvSpPr>
      <dsp:spPr>
        <a:xfrm>
          <a:off x="1906610" y="586027"/>
          <a:ext cx="116822" cy="438085"/>
        </a:xfrm>
        <a:custGeom>
          <a:avLst/>
          <a:gdLst/>
          <a:ahLst/>
          <a:cxnLst/>
          <a:rect l="0" t="0" r="0" b="0"/>
          <a:pathLst>
            <a:path>
              <a:moveTo>
                <a:pt x="0" y="0"/>
              </a:moveTo>
              <a:lnTo>
                <a:pt x="0" y="438085"/>
              </a:lnTo>
              <a:lnTo>
                <a:pt x="116822" y="438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4AF3E-E514-48AA-ADC9-7D11931DD947}">
      <dsp:nvSpPr>
        <dsp:cNvPr id="0" name=""/>
        <dsp:cNvSpPr/>
      </dsp:nvSpPr>
      <dsp:spPr>
        <a:xfrm>
          <a:off x="2023433" y="732056"/>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Audit committee/board</a:t>
          </a:r>
        </a:p>
      </dsp:txBody>
      <dsp:txXfrm>
        <a:off x="2040541" y="749164"/>
        <a:ext cx="900367" cy="549898"/>
      </dsp:txXfrm>
    </dsp:sp>
    <dsp:sp modelId="{6506370D-7391-45A6-9C8E-FF71F417A543}">
      <dsp:nvSpPr>
        <dsp:cNvPr id="0" name=""/>
        <dsp:cNvSpPr/>
      </dsp:nvSpPr>
      <dsp:spPr>
        <a:xfrm>
          <a:off x="1906610" y="586027"/>
          <a:ext cx="116822" cy="1168229"/>
        </a:xfrm>
        <a:custGeom>
          <a:avLst/>
          <a:gdLst/>
          <a:ahLst/>
          <a:cxnLst/>
          <a:rect l="0" t="0" r="0" b="0"/>
          <a:pathLst>
            <a:path>
              <a:moveTo>
                <a:pt x="0" y="0"/>
              </a:moveTo>
              <a:lnTo>
                <a:pt x="0" y="1168229"/>
              </a:lnTo>
              <a:lnTo>
                <a:pt x="116822" y="11682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B4617-3ED1-4785-AEA4-4DF462769BA9}">
      <dsp:nvSpPr>
        <dsp:cNvPr id="0" name=""/>
        <dsp:cNvSpPr/>
      </dsp:nvSpPr>
      <dsp:spPr>
        <a:xfrm>
          <a:off x="2023433" y="1462199"/>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CEO</a:t>
          </a:r>
        </a:p>
      </dsp:txBody>
      <dsp:txXfrm>
        <a:off x="2040541" y="1479307"/>
        <a:ext cx="900367" cy="549898"/>
      </dsp:txXfrm>
    </dsp:sp>
    <dsp:sp modelId="{EF811608-3ADA-4394-991B-C5940C51061C}">
      <dsp:nvSpPr>
        <dsp:cNvPr id="0" name=""/>
        <dsp:cNvSpPr/>
      </dsp:nvSpPr>
      <dsp:spPr>
        <a:xfrm>
          <a:off x="1906610" y="586027"/>
          <a:ext cx="116822" cy="1898372"/>
        </a:xfrm>
        <a:custGeom>
          <a:avLst/>
          <a:gdLst/>
          <a:ahLst/>
          <a:cxnLst/>
          <a:rect l="0" t="0" r="0" b="0"/>
          <a:pathLst>
            <a:path>
              <a:moveTo>
                <a:pt x="0" y="0"/>
              </a:moveTo>
              <a:lnTo>
                <a:pt x="0" y="1898372"/>
              </a:lnTo>
              <a:lnTo>
                <a:pt x="116822" y="1898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8FFCE-727C-45C6-B9BD-293B60C47DAE}">
      <dsp:nvSpPr>
        <dsp:cNvPr id="0" name=""/>
        <dsp:cNvSpPr/>
      </dsp:nvSpPr>
      <dsp:spPr>
        <a:xfrm>
          <a:off x="2023433" y="2192342"/>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CFO or individual to whom CAE reports administratively</a:t>
          </a:r>
        </a:p>
      </dsp:txBody>
      <dsp:txXfrm>
        <a:off x="2040541" y="2209450"/>
        <a:ext cx="900367" cy="549898"/>
      </dsp:txXfrm>
    </dsp:sp>
    <dsp:sp modelId="{DAF1A5EC-9FA7-4511-8E72-9DCE6CC57A68}">
      <dsp:nvSpPr>
        <dsp:cNvPr id="0" name=""/>
        <dsp:cNvSpPr/>
      </dsp:nvSpPr>
      <dsp:spPr>
        <a:xfrm>
          <a:off x="1906610" y="586027"/>
          <a:ext cx="116822" cy="2628515"/>
        </a:xfrm>
        <a:custGeom>
          <a:avLst/>
          <a:gdLst/>
          <a:ahLst/>
          <a:cxnLst/>
          <a:rect l="0" t="0" r="0" b="0"/>
          <a:pathLst>
            <a:path>
              <a:moveTo>
                <a:pt x="0" y="0"/>
              </a:moveTo>
              <a:lnTo>
                <a:pt x="0" y="2628515"/>
              </a:lnTo>
              <a:lnTo>
                <a:pt x="116822" y="2628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EC3C5-B37C-4904-BA68-6DF4FB558A29}">
      <dsp:nvSpPr>
        <dsp:cNvPr id="0" name=""/>
        <dsp:cNvSpPr/>
      </dsp:nvSpPr>
      <dsp:spPr>
        <a:xfrm>
          <a:off x="2023433" y="2922486"/>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Potentially, other chief officers</a:t>
          </a:r>
        </a:p>
      </dsp:txBody>
      <dsp:txXfrm>
        <a:off x="2040541" y="2939594"/>
        <a:ext cx="900367" cy="549898"/>
      </dsp:txXfrm>
    </dsp:sp>
    <dsp:sp modelId="{0BA0EA35-9155-4BCD-91B5-79208907B22F}">
      <dsp:nvSpPr>
        <dsp:cNvPr id="0" name=""/>
        <dsp:cNvSpPr/>
      </dsp:nvSpPr>
      <dsp:spPr>
        <a:xfrm>
          <a:off x="3250073" y="1913"/>
          <a:ext cx="1168229" cy="584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Secondary Stakeholders</a:t>
          </a:r>
        </a:p>
      </dsp:txBody>
      <dsp:txXfrm>
        <a:off x="3267181" y="19021"/>
        <a:ext cx="1134013" cy="549898"/>
      </dsp:txXfrm>
    </dsp:sp>
    <dsp:sp modelId="{A8B62B14-374B-455C-BF6A-64E0F3D9987C}">
      <dsp:nvSpPr>
        <dsp:cNvPr id="0" name=""/>
        <dsp:cNvSpPr/>
      </dsp:nvSpPr>
      <dsp:spPr>
        <a:xfrm>
          <a:off x="3366896" y="586027"/>
          <a:ext cx="116822" cy="438085"/>
        </a:xfrm>
        <a:custGeom>
          <a:avLst/>
          <a:gdLst/>
          <a:ahLst/>
          <a:cxnLst/>
          <a:rect l="0" t="0" r="0" b="0"/>
          <a:pathLst>
            <a:path>
              <a:moveTo>
                <a:pt x="0" y="0"/>
              </a:moveTo>
              <a:lnTo>
                <a:pt x="0" y="438085"/>
              </a:lnTo>
              <a:lnTo>
                <a:pt x="116822" y="438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0FEEA-9FC7-4359-B7FB-E944594519A3}">
      <dsp:nvSpPr>
        <dsp:cNvPr id="0" name=""/>
        <dsp:cNvSpPr/>
      </dsp:nvSpPr>
      <dsp:spPr>
        <a:xfrm>
          <a:off x="3483719" y="732056"/>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Other business unit executives</a:t>
          </a:r>
        </a:p>
      </dsp:txBody>
      <dsp:txXfrm>
        <a:off x="3500827" y="749164"/>
        <a:ext cx="900367" cy="549898"/>
      </dsp:txXfrm>
    </dsp:sp>
    <dsp:sp modelId="{4D871058-5FF0-4AB1-A817-BA5E1F0B47A0}">
      <dsp:nvSpPr>
        <dsp:cNvPr id="0" name=""/>
        <dsp:cNvSpPr/>
      </dsp:nvSpPr>
      <dsp:spPr>
        <a:xfrm>
          <a:off x="3366896" y="586027"/>
          <a:ext cx="116822" cy="1168229"/>
        </a:xfrm>
        <a:custGeom>
          <a:avLst/>
          <a:gdLst/>
          <a:ahLst/>
          <a:cxnLst/>
          <a:rect l="0" t="0" r="0" b="0"/>
          <a:pathLst>
            <a:path>
              <a:moveTo>
                <a:pt x="0" y="0"/>
              </a:moveTo>
              <a:lnTo>
                <a:pt x="0" y="1168229"/>
              </a:lnTo>
              <a:lnTo>
                <a:pt x="116822" y="11682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1A357-D052-4C00-AE7B-588ADCB0B96D}">
      <dsp:nvSpPr>
        <dsp:cNvPr id="0" name=""/>
        <dsp:cNvSpPr/>
      </dsp:nvSpPr>
      <dsp:spPr>
        <a:xfrm>
          <a:off x="3483719" y="1462199"/>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External auditors and regulators</a:t>
          </a:r>
        </a:p>
      </dsp:txBody>
      <dsp:txXfrm>
        <a:off x="3500827" y="1479307"/>
        <a:ext cx="900367" cy="549898"/>
      </dsp:txXfrm>
    </dsp:sp>
    <dsp:sp modelId="{B4DCB533-8788-4706-8731-8F62F348D5AF}">
      <dsp:nvSpPr>
        <dsp:cNvPr id="0" name=""/>
        <dsp:cNvSpPr/>
      </dsp:nvSpPr>
      <dsp:spPr>
        <a:xfrm>
          <a:off x="3366896" y="586027"/>
          <a:ext cx="116822" cy="1898372"/>
        </a:xfrm>
        <a:custGeom>
          <a:avLst/>
          <a:gdLst/>
          <a:ahLst/>
          <a:cxnLst/>
          <a:rect l="0" t="0" r="0" b="0"/>
          <a:pathLst>
            <a:path>
              <a:moveTo>
                <a:pt x="0" y="0"/>
              </a:moveTo>
              <a:lnTo>
                <a:pt x="0" y="1898372"/>
              </a:lnTo>
              <a:lnTo>
                <a:pt x="116822" y="1898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A8453-F050-4F1B-862B-0BE44071B7D3}">
      <dsp:nvSpPr>
        <dsp:cNvPr id="0" name=""/>
        <dsp:cNvSpPr/>
      </dsp:nvSpPr>
      <dsp:spPr>
        <a:xfrm>
          <a:off x="3483719" y="2192342"/>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Investors and creditors</a:t>
          </a:r>
        </a:p>
      </dsp:txBody>
      <dsp:txXfrm>
        <a:off x="3500827" y="2209450"/>
        <a:ext cx="900367" cy="549898"/>
      </dsp:txXfrm>
    </dsp:sp>
    <dsp:sp modelId="{8BFE8BAF-4D37-4872-8EFA-20E48ABA4240}">
      <dsp:nvSpPr>
        <dsp:cNvPr id="0" name=""/>
        <dsp:cNvSpPr/>
      </dsp:nvSpPr>
      <dsp:spPr>
        <a:xfrm>
          <a:off x="3366896" y="586027"/>
          <a:ext cx="116822" cy="2628515"/>
        </a:xfrm>
        <a:custGeom>
          <a:avLst/>
          <a:gdLst/>
          <a:ahLst/>
          <a:cxnLst/>
          <a:rect l="0" t="0" r="0" b="0"/>
          <a:pathLst>
            <a:path>
              <a:moveTo>
                <a:pt x="0" y="0"/>
              </a:moveTo>
              <a:lnTo>
                <a:pt x="0" y="2628515"/>
              </a:lnTo>
              <a:lnTo>
                <a:pt x="116822" y="2628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ED487-732B-4AC4-91A8-53163477F04C}">
      <dsp:nvSpPr>
        <dsp:cNvPr id="0" name=""/>
        <dsp:cNvSpPr/>
      </dsp:nvSpPr>
      <dsp:spPr>
        <a:xfrm>
          <a:off x="3483719" y="2922486"/>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(Government audit) citizens and taxpayers</a:t>
          </a:r>
        </a:p>
      </dsp:txBody>
      <dsp:txXfrm>
        <a:off x="3500827" y="2939594"/>
        <a:ext cx="900367" cy="549898"/>
      </dsp:txXfrm>
    </dsp:sp>
    <dsp:sp modelId="{DA35E8FC-863E-4FDB-B75F-EF389F36B3DB}">
      <dsp:nvSpPr>
        <dsp:cNvPr id="0" name=""/>
        <dsp:cNvSpPr/>
      </dsp:nvSpPr>
      <dsp:spPr>
        <a:xfrm>
          <a:off x="4710360" y="1913"/>
          <a:ext cx="1168229" cy="584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Tertiary Stakeholders</a:t>
          </a:r>
        </a:p>
      </dsp:txBody>
      <dsp:txXfrm>
        <a:off x="4727468" y="19021"/>
        <a:ext cx="1134013" cy="549898"/>
      </dsp:txXfrm>
    </dsp:sp>
    <dsp:sp modelId="{4738BF58-480B-4609-8B17-115DE8192DDA}">
      <dsp:nvSpPr>
        <dsp:cNvPr id="0" name=""/>
        <dsp:cNvSpPr/>
      </dsp:nvSpPr>
      <dsp:spPr>
        <a:xfrm>
          <a:off x="4827183" y="586027"/>
          <a:ext cx="116822" cy="438085"/>
        </a:xfrm>
        <a:custGeom>
          <a:avLst/>
          <a:gdLst/>
          <a:ahLst/>
          <a:cxnLst/>
          <a:rect l="0" t="0" r="0" b="0"/>
          <a:pathLst>
            <a:path>
              <a:moveTo>
                <a:pt x="0" y="0"/>
              </a:moveTo>
              <a:lnTo>
                <a:pt x="0" y="438085"/>
              </a:lnTo>
              <a:lnTo>
                <a:pt x="116822" y="438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46B55-D954-4A3D-82DA-6F94A2A0ECE4}">
      <dsp:nvSpPr>
        <dsp:cNvPr id="0" name=""/>
        <dsp:cNvSpPr/>
      </dsp:nvSpPr>
      <dsp:spPr>
        <a:xfrm>
          <a:off x="4944006" y="732056"/>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Employees and retirees</a:t>
          </a:r>
        </a:p>
      </dsp:txBody>
      <dsp:txXfrm>
        <a:off x="4961114" y="749164"/>
        <a:ext cx="900367" cy="549898"/>
      </dsp:txXfrm>
    </dsp:sp>
    <dsp:sp modelId="{D02DCCCF-80B4-4E3F-9127-D2FD1A64FF51}">
      <dsp:nvSpPr>
        <dsp:cNvPr id="0" name=""/>
        <dsp:cNvSpPr/>
      </dsp:nvSpPr>
      <dsp:spPr>
        <a:xfrm>
          <a:off x="4827183" y="586027"/>
          <a:ext cx="116822" cy="1168229"/>
        </a:xfrm>
        <a:custGeom>
          <a:avLst/>
          <a:gdLst/>
          <a:ahLst/>
          <a:cxnLst/>
          <a:rect l="0" t="0" r="0" b="0"/>
          <a:pathLst>
            <a:path>
              <a:moveTo>
                <a:pt x="0" y="0"/>
              </a:moveTo>
              <a:lnTo>
                <a:pt x="0" y="1168229"/>
              </a:lnTo>
              <a:lnTo>
                <a:pt x="116822" y="11682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AED54-F808-4B6F-BA87-17EB250B7E3D}">
      <dsp:nvSpPr>
        <dsp:cNvPr id="0" name=""/>
        <dsp:cNvSpPr/>
      </dsp:nvSpPr>
      <dsp:spPr>
        <a:xfrm>
          <a:off x="4944006" y="1462199"/>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Investment analysts</a:t>
          </a:r>
        </a:p>
      </dsp:txBody>
      <dsp:txXfrm>
        <a:off x="4961114" y="1479307"/>
        <a:ext cx="900367" cy="549898"/>
      </dsp:txXfrm>
    </dsp:sp>
    <dsp:sp modelId="{2DD1D28D-27E9-4B5B-B853-826EE3C88CEC}">
      <dsp:nvSpPr>
        <dsp:cNvPr id="0" name=""/>
        <dsp:cNvSpPr/>
      </dsp:nvSpPr>
      <dsp:spPr>
        <a:xfrm>
          <a:off x="4827183" y="586027"/>
          <a:ext cx="116822" cy="1898372"/>
        </a:xfrm>
        <a:custGeom>
          <a:avLst/>
          <a:gdLst/>
          <a:ahLst/>
          <a:cxnLst/>
          <a:rect l="0" t="0" r="0" b="0"/>
          <a:pathLst>
            <a:path>
              <a:moveTo>
                <a:pt x="0" y="0"/>
              </a:moveTo>
              <a:lnTo>
                <a:pt x="0" y="1898372"/>
              </a:lnTo>
              <a:lnTo>
                <a:pt x="116822" y="1898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DCB82-8240-4279-AFAA-4131EDC75EB5}">
      <dsp:nvSpPr>
        <dsp:cNvPr id="0" name=""/>
        <dsp:cNvSpPr/>
      </dsp:nvSpPr>
      <dsp:spPr>
        <a:xfrm>
          <a:off x="4944006" y="2192342"/>
          <a:ext cx="934583" cy="584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Potentially, the general public</a:t>
          </a:r>
        </a:p>
      </dsp:txBody>
      <dsp:txXfrm>
        <a:off x="4961114" y="2209450"/>
        <a:ext cx="900367" cy="5498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c86fdddda9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c86fdddda9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86fdddda9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c86fdddda9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c86fdddda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c86fdddda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c86fdddda9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c86fdddda9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86fdddda9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c86fdddda9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c86fdddda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c86fdddda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c86fdddda9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c86fdddda9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oios.un.org/internal-audi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uditboard.com/blog/start-successful-internal-audit-depart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auditboard.com/blog/internal-audit-resolutions-for-2023/" TargetMode="External"/><Relationship Id="rId4" Type="http://schemas.openxmlformats.org/officeDocument/2006/relationships/hyperlink" Target="https://www.auditboard.com/blog/internal-audit-control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FB3088-EAC1-3A6C-7702-E571AD787925}"/>
              </a:ext>
            </a:extLst>
          </p:cNvPr>
          <p:cNvPicPr>
            <a:picLocks noChangeAspect="1"/>
          </p:cNvPicPr>
          <p:nvPr/>
        </p:nvPicPr>
        <p:blipFill rotWithShape="1">
          <a:blip r:embed="rId2"/>
          <a:srcRect l="6986" t="5140" r="7124" b="4043"/>
          <a:stretch/>
        </p:blipFill>
        <p:spPr>
          <a:xfrm>
            <a:off x="1" y="0"/>
            <a:ext cx="9144000" cy="5143500"/>
          </a:xfrm>
          <a:prstGeom prst="rect">
            <a:avLst/>
          </a:prstGeom>
        </p:spPr>
      </p:pic>
    </p:spTree>
    <p:extLst>
      <p:ext uri="{BB962C8B-B14F-4D97-AF65-F5344CB8AC3E}">
        <p14:creationId xmlns:p14="http://schemas.microsoft.com/office/powerpoint/2010/main" val="313738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38CD280E-9721-70C3-E2AF-E87E81C27734}"/>
              </a:ext>
            </a:extLst>
          </p:cNvPr>
          <p:cNvSpPr>
            <a:spLocks noGrp="1"/>
          </p:cNvSpPr>
          <p:nvPr>
            <p:ph type="body" idx="1"/>
          </p:nvPr>
        </p:nvSpPr>
        <p:spPr/>
        <p:txBody>
          <a:bodyPr>
            <a:normAutofit lnSpcReduction="10000"/>
          </a:bodyPr>
          <a:lstStyle/>
          <a:p>
            <a:r>
              <a:rPr lang="en-US" dirty="0"/>
              <a:t>Regardless of its size, every organization should have some type of internal control system/process to: </a:t>
            </a:r>
          </a:p>
          <a:p>
            <a:pPr lvl="1"/>
            <a:r>
              <a:rPr lang="en-US" dirty="0"/>
              <a:t>Reduce liability</a:t>
            </a:r>
          </a:p>
          <a:p>
            <a:pPr lvl="1"/>
            <a:r>
              <a:rPr lang="en-US" dirty="0"/>
              <a:t>Help control risks</a:t>
            </a:r>
          </a:p>
          <a:p>
            <a:pPr lvl="1"/>
            <a:r>
              <a:rPr lang="en-US" dirty="0"/>
              <a:t>Free-up management to focus on core mission</a:t>
            </a:r>
          </a:p>
          <a:p>
            <a:pPr lvl="1"/>
            <a:r>
              <a:rPr lang="en-US" dirty="0"/>
              <a:t>Improve the accuracy of financial and operational information</a:t>
            </a:r>
          </a:p>
          <a:p>
            <a:pPr lvl="1"/>
            <a:r>
              <a:rPr lang="en-US" dirty="0"/>
              <a:t>Offer a second opinion</a:t>
            </a:r>
          </a:p>
          <a:p>
            <a:pPr lvl="1"/>
            <a:r>
              <a:rPr lang="en-US" dirty="0"/>
              <a:t>Enhance service delivery</a:t>
            </a:r>
          </a:p>
          <a:p>
            <a:pPr lvl="1"/>
            <a:r>
              <a:rPr lang="en-US" dirty="0"/>
              <a:t>Improve financial results</a:t>
            </a:r>
          </a:p>
          <a:p>
            <a:r>
              <a:rPr lang="en-US" dirty="0"/>
              <a:t>Required in some countries </a:t>
            </a:r>
          </a:p>
          <a:p>
            <a:pPr lvl="1"/>
            <a:r>
              <a:rPr lang="en-US" dirty="0"/>
              <a:t>Not legally required in the U.S. </a:t>
            </a:r>
          </a:p>
          <a:p>
            <a:pPr lvl="1"/>
            <a:r>
              <a:rPr lang="en-US" dirty="0"/>
              <a:t>Exceptions: NYSE-listed corporations and a few specific industry/government requirements </a:t>
            </a:r>
          </a:p>
          <a:p>
            <a:pPr lvl="1"/>
            <a:endParaRPr lang="en-US" dirty="0"/>
          </a:p>
          <a:p>
            <a:endParaRPr lang="en-US" dirty="0"/>
          </a:p>
          <a:p>
            <a:endParaRPr lang="en-US" dirty="0"/>
          </a:p>
        </p:txBody>
      </p:sp>
      <p:sp>
        <p:nvSpPr>
          <p:cNvPr id="5" name="Title 5">
            <a:extLst>
              <a:ext uri="{FF2B5EF4-FFF2-40B4-BE49-F238E27FC236}">
                <a16:creationId xmlns:a16="http://schemas.microsoft.com/office/drawing/2014/main" id="{56F8060E-90E2-054B-9A1E-161E3692F130}"/>
              </a:ext>
            </a:extLst>
          </p:cNvPr>
          <p:cNvSpPr>
            <a:spLocks noGrp="1"/>
          </p:cNvSpPr>
          <p:nvPr>
            <p:ph type="title"/>
          </p:nvPr>
        </p:nvSpPr>
        <p:spPr/>
        <p:txBody>
          <a:bodyPr>
            <a:normAutofit fontScale="90000"/>
          </a:bodyPr>
          <a:lstStyle/>
          <a:p>
            <a:pPr algn="ctr"/>
            <a:r>
              <a:rPr lang="en-US" dirty="0"/>
              <a:t>Why Organizations Need an </a:t>
            </a:r>
            <a:br>
              <a:rPr lang="en-US" dirty="0"/>
            </a:br>
            <a:r>
              <a:rPr lang="en-US" dirty="0"/>
              <a:t>Internal Audit Function?</a:t>
            </a:r>
          </a:p>
        </p:txBody>
      </p:sp>
    </p:spTree>
    <p:extLst>
      <p:ext uri="{BB962C8B-B14F-4D97-AF65-F5344CB8AC3E}">
        <p14:creationId xmlns:p14="http://schemas.microsoft.com/office/powerpoint/2010/main" val="22420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ternal Audit Objectives PPT Slide 1">
            <a:extLst>
              <a:ext uri="{FF2B5EF4-FFF2-40B4-BE49-F238E27FC236}">
                <a16:creationId xmlns:a16="http://schemas.microsoft.com/office/drawing/2014/main" id="{0DACAF7F-B3B2-6815-F235-A57C41948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00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rnal Audit Objectives PPT Slide 3">
            <a:extLst>
              <a:ext uri="{FF2B5EF4-FFF2-40B4-BE49-F238E27FC236}">
                <a16:creationId xmlns:a16="http://schemas.microsoft.com/office/drawing/2014/main" id="{9477D17B-86E2-7DBE-7041-C0ED8E9B8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Coordination between Internal Audit and Risk Management Perspective</a:t>
            </a:r>
            <a:endParaRPr dirty="0"/>
          </a:p>
        </p:txBody>
      </p:sp>
      <p:sp>
        <p:nvSpPr>
          <p:cNvPr id="326" name="Google Shape;326;p21"/>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process of risk management and internal audit functions is very important to the success, sustainability of the organization, and risk management is a vital element that is based on uncertainty about the events or outcomes that can occur have the main impact on the achievement of the strategies of the institution.</a:t>
            </a:r>
            <a:endParaRPr/>
          </a:p>
          <a:p>
            <a:pPr marL="0" lvl="0" indent="0" algn="l" rtl="0">
              <a:spcBef>
                <a:spcPts val="1200"/>
              </a:spcBef>
              <a:spcAft>
                <a:spcPts val="1200"/>
              </a:spcAft>
              <a:buNone/>
            </a:pPr>
            <a:r>
              <a:rPr lang="en"/>
              <a:t>Despite the distinguished role for the internal auditor in providing advice, support to the correct administrative decisions, and attempting to address administrative decisions that appear to be inappropriate, but the process of control and risk management falls under the responsibility of senior management and the board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1">
            <a:extLst>
              <a:ext uri="{FF2B5EF4-FFF2-40B4-BE49-F238E27FC236}">
                <a16:creationId xmlns:a16="http://schemas.microsoft.com/office/drawing/2014/main" id="{D65F3337-460D-219D-92D7-44A7AFD4F3E9}"/>
              </a:ext>
            </a:extLst>
          </p:cNvPr>
          <p:cNvGraphicFramePr>
            <a:graphicFrameLocks noGrp="1"/>
          </p:cNvGraphicFramePr>
          <p:nvPr>
            <p:ph idx="1"/>
            <p:extLst>
              <p:ext uri="{D42A27DB-BD31-4B8C-83A1-F6EECF244321}">
                <p14:modId xmlns:p14="http://schemas.microsoft.com/office/powerpoint/2010/main" val="729471264"/>
              </p:ext>
            </p:extLst>
          </p:nvPr>
        </p:nvGraphicFramePr>
        <p:xfrm>
          <a:off x="665922" y="1242391"/>
          <a:ext cx="7668377" cy="3508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5">
            <a:extLst>
              <a:ext uri="{FF2B5EF4-FFF2-40B4-BE49-F238E27FC236}">
                <a16:creationId xmlns:a16="http://schemas.microsoft.com/office/drawing/2014/main" id="{D74A96B3-C806-2287-9733-73F8CB19CD5B}"/>
              </a:ext>
            </a:extLst>
          </p:cNvPr>
          <p:cNvSpPr>
            <a:spLocks noGrp="1"/>
          </p:cNvSpPr>
          <p:nvPr>
            <p:ph type="title"/>
          </p:nvPr>
        </p:nvSpPr>
        <p:spPr>
          <a:xfrm>
            <a:off x="1303799" y="243091"/>
            <a:ext cx="7030500" cy="740883"/>
          </a:xfrm>
        </p:spPr>
        <p:txBody>
          <a:bodyPr>
            <a:normAutofit/>
          </a:bodyPr>
          <a:lstStyle/>
          <a:p>
            <a:r>
              <a:rPr lang="en-US" dirty="0"/>
              <a:t>Internal Auditors’ Possible Stakeholders</a:t>
            </a:r>
          </a:p>
        </p:txBody>
      </p:sp>
    </p:spTree>
    <p:extLst>
      <p:ext uri="{BB962C8B-B14F-4D97-AF65-F5344CB8AC3E}">
        <p14:creationId xmlns:p14="http://schemas.microsoft.com/office/powerpoint/2010/main" val="99979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906E13-7066-2A66-9783-58EC105C02D0}"/>
              </a:ext>
            </a:extLst>
          </p:cNvPr>
          <p:cNvSpPr>
            <a:spLocks noGrp="1"/>
          </p:cNvSpPr>
          <p:nvPr>
            <p:ph type="body" idx="1"/>
          </p:nvPr>
        </p:nvSpPr>
        <p:spPr>
          <a:xfrm>
            <a:off x="1303800" y="563336"/>
            <a:ext cx="7030500" cy="3968314"/>
          </a:xfrm>
        </p:spPr>
        <p:txBody>
          <a:bodyPr>
            <a:normAutofit fontScale="92500" lnSpcReduction="20000"/>
          </a:bodyPr>
          <a:lstStyle/>
          <a:p>
            <a:pPr algn="just"/>
            <a:r>
              <a:rPr lang="en-IN" b="1" i="0" dirty="0">
                <a:solidFill>
                  <a:srgbClr val="111111"/>
                </a:solidFill>
                <a:effectLst/>
                <a:latin typeface="Cabin-semi-bold"/>
              </a:rPr>
              <a:t>Management can be more efficient about what to explore.</a:t>
            </a:r>
            <a:r>
              <a:rPr lang="en-IN" b="0" i="0" dirty="0">
                <a:solidFill>
                  <a:srgbClr val="111111"/>
                </a:solidFill>
                <a:effectLst/>
                <a:latin typeface="SourceSansPro"/>
              </a:rPr>
              <a:t> For example, while external financial audits must test an entire financial system, a company may be concerned about whether the cash management process is being fraudulently managed; therefore, management can elect to have all audit procedures </a:t>
            </a:r>
            <a:r>
              <a:rPr lang="en-IN" b="0" i="0" dirty="0" err="1">
                <a:solidFill>
                  <a:srgbClr val="111111"/>
                </a:solidFill>
                <a:effectLst/>
                <a:latin typeface="SourceSansPro"/>
              </a:rPr>
              <a:t>analyze</a:t>
            </a:r>
            <a:r>
              <a:rPr lang="en-IN" b="0" i="0" dirty="0">
                <a:solidFill>
                  <a:srgbClr val="111111"/>
                </a:solidFill>
                <a:effectLst/>
                <a:latin typeface="SourceSansPro"/>
              </a:rPr>
              <a:t> cash processes.</a:t>
            </a:r>
          </a:p>
          <a:p>
            <a:pPr algn="just"/>
            <a:r>
              <a:rPr lang="en-IN" b="1" i="0" dirty="0">
                <a:solidFill>
                  <a:srgbClr val="111111"/>
                </a:solidFill>
                <a:effectLst/>
                <a:latin typeface="Cabin-semi-bold"/>
              </a:rPr>
              <a:t>Internal audits may save companies money.</a:t>
            </a:r>
            <a:r>
              <a:rPr lang="en-IN" b="0" i="0" dirty="0">
                <a:solidFill>
                  <a:srgbClr val="111111"/>
                </a:solidFill>
                <a:effectLst/>
                <a:latin typeface="SourceSansPro"/>
              </a:rPr>
              <a:t> If a company's processes are very strong, the external audit process may not be as long as intensive, thereby reducing the external audit fee and time spent supporting external auditors.</a:t>
            </a:r>
          </a:p>
          <a:p>
            <a:pPr algn="just">
              <a:buFont typeface="Arial" panose="020B0604020202020204" pitchFamily="34" charset="0"/>
              <a:buChar char="•"/>
            </a:pPr>
            <a:r>
              <a:rPr lang="en-IN" b="1" i="0" dirty="0">
                <a:solidFill>
                  <a:srgbClr val="111111"/>
                </a:solidFill>
                <a:effectLst/>
                <a:latin typeface="Cabin-semi-bold"/>
              </a:rPr>
              <a:t>The company enhances its control environment.</a:t>
            </a:r>
            <a:r>
              <a:rPr lang="en-IN" b="0" i="0" dirty="0">
                <a:solidFill>
                  <a:srgbClr val="111111"/>
                </a:solidFill>
                <a:effectLst/>
                <a:latin typeface="SourceSansPro"/>
              </a:rPr>
              <a:t> Even if the internal audit yields no findings, employees may be aware that their work gets </a:t>
            </a:r>
            <a:r>
              <a:rPr lang="en-IN" b="0" i="0" dirty="0" err="1">
                <a:solidFill>
                  <a:srgbClr val="111111"/>
                </a:solidFill>
                <a:effectLst/>
                <a:latin typeface="SourceSansPro"/>
              </a:rPr>
              <a:t>analyzed</a:t>
            </a:r>
            <a:r>
              <a:rPr lang="en-IN" b="0" i="0" dirty="0">
                <a:solidFill>
                  <a:srgbClr val="111111"/>
                </a:solidFill>
                <a:effectLst/>
                <a:latin typeface="SourceSansPro"/>
              </a:rPr>
              <a:t> and reported on, thereby motivating adherence to company policy.</a:t>
            </a:r>
          </a:p>
          <a:p>
            <a:pPr algn="just">
              <a:buFont typeface="Arial" panose="020B0604020202020204" pitchFamily="34" charset="0"/>
              <a:buChar char="•"/>
            </a:pPr>
            <a:r>
              <a:rPr lang="en-IN" b="1" i="0" dirty="0">
                <a:solidFill>
                  <a:srgbClr val="111111"/>
                </a:solidFill>
                <a:effectLst/>
                <a:latin typeface="Cabin-semi-bold"/>
              </a:rPr>
              <a:t>Internal audits may make companies more efficient.</a:t>
            </a:r>
            <a:r>
              <a:rPr lang="en-IN" b="0" i="0" dirty="0">
                <a:solidFill>
                  <a:srgbClr val="111111"/>
                </a:solidFill>
                <a:effectLst/>
                <a:latin typeface="SourceSansPro"/>
              </a:rPr>
              <a:t> External audits often are not intended to make processes better; they are meant to review whether processes are accurate. This distinction is important because a company may be "just getting by" with inefficient processes that meet very minimum requirements.</a:t>
            </a:r>
          </a:p>
          <a:p>
            <a:pPr algn="just">
              <a:buFont typeface="Arial" panose="020B0604020202020204" pitchFamily="34" charset="0"/>
              <a:buChar char="•"/>
            </a:pPr>
            <a:r>
              <a:rPr lang="en-IN" b="1" i="0" dirty="0">
                <a:solidFill>
                  <a:srgbClr val="111111"/>
                </a:solidFill>
                <a:effectLst/>
                <a:latin typeface="Cabin-semi-bold"/>
              </a:rPr>
              <a:t>Internal audit reports give management a head start to make corrections.</a:t>
            </a:r>
            <a:r>
              <a:rPr lang="en-IN" b="0" i="0" dirty="0">
                <a:solidFill>
                  <a:srgbClr val="111111"/>
                </a:solidFill>
                <a:effectLst/>
                <a:latin typeface="SourceSansPro"/>
              </a:rPr>
              <a:t> Instead of having to scramble when an external audit finds a deficiency, management can take longer to think through solutions, implement the solution with care, and review whether the solution worked.</a:t>
            </a:r>
          </a:p>
          <a:p>
            <a:pPr algn="just">
              <a:buFont typeface="Arial" panose="020B0604020202020204" pitchFamily="34" charset="0"/>
              <a:buChar char="•"/>
            </a:pPr>
            <a:r>
              <a:rPr lang="en-IN" b="1" i="0" dirty="0">
                <a:solidFill>
                  <a:srgbClr val="111111"/>
                </a:solidFill>
                <a:effectLst/>
                <a:latin typeface="Cabin-semi-bold"/>
              </a:rPr>
              <a:t>Certain departments may need enhanced oversight.</a:t>
            </a:r>
            <a:r>
              <a:rPr lang="en-IN" b="0" i="0" dirty="0">
                <a:solidFill>
                  <a:srgbClr val="111111"/>
                </a:solidFill>
                <a:effectLst/>
                <a:latin typeface="SourceSansPro"/>
              </a:rPr>
              <a:t> Whether it is lack of expertise, staffing shortages, or problem with current personnel, a company may benefit from targeting a specific area and formally reviewing its workflow and processes.</a:t>
            </a:r>
          </a:p>
          <a:p>
            <a:pPr marL="146050" indent="0">
              <a:buNone/>
            </a:pPr>
            <a:endParaRPr lang="en-IN" b="0" i="0" dirty="0">
              <a:solidFill>
                <a:srgbClr val="111111"/>
              </a:solidFill>
              <a:effectLst/>
              <a:latin typeface="SourceSansPro"/>
            </a:endParaRPr>
          </a:p>
          <a:p>
            <a:endParaRPr lang="en-US" dirty="0"/>
          </a:p>
        </p:txBody>
      </p:sp>
    </p:spTree>
    <p:extLst>
      <p:ext uri="{BB962C8B-B14F-4D97-AF65-F5344CB8AC3E}">
        <p14:creationId xmlns:p14="http://schemas.microsoft.com/office/powerpoint/2010/main" val="118138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2CD3-DF69-FB15-D046-A55E216D430C}"/>
              </a:ext>
            </a:extLst>
          </p:cNvPr>
          <p:cNvSpPr>
            <a:spLocks noGrp="1"/>
          </p:cNvSpPr>
          <p:nvPr>
            <p:ph type="title"/>
          </p:nvPr>
        </p:nvSpPr>
        <p:spPr/>
        <p:txBody>
          <a:bodyPr/>
          <a:lstStyle/>
          <a:p>
            <a:pPr algn="ctr"/>
            <a:r>
              <a:rPr lang="en-US" dirty="0"/>
              <a:t>5 Cs in Internal Audit</a:t>
            </a:r>
          </a:p>
        </p:txBody>
      </p:sp>
      <p:sp>
        <p:nvSpPr>
          <p:cNvPr id="3" name="Text Placeholder 2">
            <a:extLst>
              <a:ext uri="{FF2B5EF4-FFF2-40B4-BE49-F238E27FC236}">
                <a16:creationId xmlns:a16="http://schemas.microsoft.com/office/drawing/2014/main" id="{2F73F419-C2AC-422D-A28F-E2FDC7FC067D}"/>
              </a:ext>
            </a:extLst>
          </p:cNvPr>
          <p:cNvSpPr>
            <a:spLocks noGrp="1"/>
          </p:cNvSpPr>
          <p:nvPr>
            <p:ph type="body" idx="1"/>
          </p:nvPr>
        </p:nvSpPr>
        <p:spPr/>
        <p:txBody>
          <a:bodyPr>
            <a:normAutofit/>
          </a:bodyPr>
          <a:lstStyle/>
          <a:p>
            <a:pPr marL="146050" indent="0" algn="just">
              <a:buNone/>
            </a:pPr>
            <a:r>
              <a:rPr lang="en-IN" sz="1800" b="0" i="0" dirty="0">
                <a:solidFill>
                  <a:srgbClr val="111111"/>
                </a:solidFill>
                <a:effectLst/>
                <a:latin typeface="SourceSansPro"/>
              </a:rPr>
              <a:t>Internal audit reports often outline the criteria, condition, cause, consequence, and corrective action. These five areas report why the audit was performed, what caused the reason for the audit, how the audit will be performed, what the auditor aims to achieve, and what steps will be taken after the audit findings are presented.</a:t>
            </a:r>
            <a:endParaRPr lang="en-US" sz="1800" dirty="0"/>
          </a:p>
        </p:txBody>
      </p:sp>
    </p:spTree>
    <p:extLst>
      <p:ext uri="{BB962C8B-B14F-4D97-AF65-F5344CB8AC3E}">
        <p14:creationId xmlns:p14="http://schemas.microsoft.com/office/powerpoint/2010/main" val="335707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266564-471B-814F-D68D-4EEE6023FD08}"/>
              </a:ext>
            </a:extLst>
          </p:cNvPr>
          <p:cNvSpPr>
            <a:spLocks noGrp="1"/>
          </p:cNvSpPr>
          <p:nvPr>
            <p:ph type="body" idx="1"/>
          </p:nvPr>
        </p:nvSpPr>
        <p:spPr>
          <a:xfrm>
            <a:off x="1303800" y="1431236"/>
            <a:ext cx="7030500" cy="884582"/>
          </a:xfrm>
        </p:spPr>
        <p:txBody>
          <a:bodyPr>
            <a:noAutofit/>
          </a:bodyPr>
          <a:lstStyle/>
          <a:p>
            <a:pPr marL="146050" indent="0" algn="ctr">
              <a:buNone/>
            </a:pPr>
            <a:r>
              <a:rPr lang="en-US" sz="5400" b="1" dirty="0"/>
              <a:t>THANK YOU</a:t>
            </a:r>
          </a:p>
        </p:txBody>
      </p:sp>
    </p:spTree>
    <p:extLst>
      <p:ext uri="{BB962C8B-B14F-4D97-AF65-F5344CB8AC3E}">
        <p14:creationId xmlns:p14="http://schemas.microsoft.com/office/powerpoint/2010/main" val="427175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694063" y="1114100"/>
            <a:ext cx="7955962" cy="1457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INTERNAL AUDIT &amp; RISK -</a:t>
            </a:r>
            <a:endParaRPr dirty="0"/>
          </a:p>
          <a:p>
            <a:pPr marL="0" lvl="0" indent="0" algn="l" rtl="0">
              <a:spcBef>
                <a:spcPts val="0"/>
              </a:spcBef>
              <a:spcAft>
                <a:spcPts val="0"/>
              </a:spcAft>
              <a:buNone/>
            </a:pPr>
            <a:r>
              <a:rPr lang="en" dirty="0"/>
              <a:t>MANAGEMENT’S PERSPECTIVE</a:t>
            </a:r>
            <a:endParaRPr dirty="0"/>
          </a:p>
        </p:txBody>
      </p:sp>
      <p:sp>
        <p:nvSpPr>
          <p:cNvPr id="278" name="Google Shape;278;p13"/>
          <p:cNvSpPr txBox="1">
            <a:spLocks noGrp="1"/>
          </p:cNvSpPr>
          <p:nvPr>
            <p:ph type="subTitle" idx="1"/>
          </p:nvPr>
        </p:nvSpPr>
        <p:spPr>
          <a:xfrm>
            <a:off x="3646582" y="3723701"/>
            <a:ext cx="5003517" cy="711524"/>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3600" b="1" dirty="0"/>
              <a:t>CA LAKSHMI R RAO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009000" y="798775"/>
            <a:ext cx="7882800" cy="630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 INTERNAL AUDIT EVOLUTION</a:t>
            </a:r>
            <a:endParaRPr dirty="0"/>
          </a:p>
        </p:txBody>
      </p:sp>
      <p:sp>
        <p:nvSpPr>
          <p:cNvPr id="284" name="Google Shape;284;p14"/>
          <p:cNvSpPr txBox="1">
            <a:spLocks noGrp="1"/>
          </p:cNvSpPr>
          <p:nvPr>
            <p:ph type="body" idx="1"/>
          </p:nvPr>
        </p:nvSpPr>
        <p:spPr>
          <a:xfrm>
            <a:off x="788275" y="1651750"/>
            <a:ext cx="7756500" cy="28800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n" sz="1600" dirty="0">
                <a:solidFill>
                  <a:srgbClr val="000000"/>
                </a:solidFill>
                <a:latin typeface="Open Sans"/>
                <a:ea typeface="Open Sans"/>
                <a:cs typeface="Open Sans"/>
                <a:sym typeface="Open Sans"/>
              </a:rPr>
              <a:t>For many years internal auditing was viewed as a necessary evil. Auditors were the inside people who tested the process to prevent outside audit surprises. However, in the past two decades auditors began to discuss the relationship between risk and control and found a role in process efficiency and effectiveness. </a:t>
            </a:r>
            <a:endParaRPr sz="1600" dirty="0">
              <a:solidFill>
                <a:srgbClr val="000000"/>
              </a:solidFill>
              <a:latin typeface="Open Sans"/>
              <a:ea typeface="Open Sans"/>
              <a:cs typeface="Open Sans"/>
              <a:sym typeface="Open Sans"/>
            </a:endParaRPr>
          </a:p>
          <a:p>
            <a:pPr marL="0" lvl="0" indent="0" algn="just" rtl="0">
              <a:spcBef>
                <a:spcPts val="1200"/>
              </a:spcBef>
              <a:spcAft>
                <a:spcPts val="1200"/>
              </a:spcAft>
              <a:buNone/>
            </a:pPr>
            <a:r>
              <a:rPr lang="en" sz="1600" dirty="0">
                <a:solidFill>
                  <a:srgbClr val="000000"/>
                </a:solidFill>
                <a:latin typeface="Open Sans"/>
                <a:ea typeface="Open Sans"/>
                <a:cs typeface="Open Sans"/>
                <a:sym typeface="Open Sans"/>
              </a:rPr>
              <a:t>Today the definition of internal auditing places in partnership with management and governance. Auditors help increase the chances of achieving strategic and business objectives through assessing control, risk management, and governance.</a:t>
            </a:r>
            <a:endParaRP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Cont.…</a:t>
            </a:r>
            <a:endParaRPr dirty="0"/>
          </a:p>
        </p:txBody>
      </p:sp>
      <p:sp>
        <p:nvSpPr>
          <p:cNvPr id="290" name="Google Shape;290;p15"/>
          <p:cNvSpPr txBox="1">
            <a:spLocks noGrp="1"/>
          </p:cNvSpPr>
          <p:nvPr>
            <p:ph type="body" idx="1"/>
          </p:nvPr>
        </p:nvSpPr>
        <p:spPr>
          <a:xfrm>
            <a:off x="665922" y="1361661"/>
            <a:ext cx="7668378" cy="3169989"/>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sz="1600" dirty="0"/>
              <a:t>The world is witnessing rapid development and changes in the business environment with artificial intelligence, thus business organizations are moving to develop effective structures, processes, and reengineering their operations, to add some accountability in line with their need for more relevant and reliable information for decision-making.</a:t>
            </a:r>
            <a:endParaRPr sz="1600" dirty="0"/>
          </a:p>
          <a:p>
            <a:pPr marL="0" lvl="0" indent="0" algn="just" rtl="0">
              <a:spcBef>
                <a:spcPts val="1200"/>
              </a:spcBef>
              <a:spcAft>
                <a:spcPts val="1200"/>
              </a:spcAft>
              <a:buNone/>
            </a:pPr>
            <a:r>
              <a:rPr lang="en" sz="1600" dirty="0"/>
              <a:t>How to manage risk rather than avoid it, as a result, the role of internal audit by identifying, measuring, and disclosing these risks in a way that the users of the financial statements can judge the effectiveness in manage and control risks that may be exposed in the future to make the decisions</a:t>
            </a:r>
            <a:r>
              <a:rPr lang="en" dirty="0"/>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 Internal Audit - purpose</a:t>
            </a:r>
            <a:endParaRPr dirty="0"/>
          </a:p>
        </p:txBody>
      </p:sp>
      <p:sp>
        <p:nvSpPr>
          <p:cNvPr id="296" name="Google Shape;296;p16"/>
          <p:cNvSpPr txBox="1">
            <a:spLocks noGrp="1"/>
          </p:cNvSpPr>
          <p:nvPr>
            <p:ph type="body" idx="1"/>
          </p:nvPr>
        </p:nvSpPr>
        <p:spPr>
          <a:xfrm>
            <a:off x="914400" y="1990050"/>
            <a:ext cx="7419900" cy="25416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1600" dirty="0"/>
              <a:t>The definition of ‘internal audit’ is: ‘An independent, objective assurance and consulting activity designed to add value and improve an </a:t>
            </a:r>
            <a:r>
              <a:rPr lang="en" sz="1600" dirty="0" err="1"/>
              <a:t>organisation’s</a:t>
            </a:r>
            <a:r>
              <a:rPr lang="en" sz="1600" dirty="0"/>
              <a:t> operations. It helps an </a:t>
            </a:r>
            <a:r>
              <a:rPr lang="en" sz="1600" dirty="0" err="1"/>
              <a:t>organisation</a:t>
            </a:r>
            <a:r>
              <a:rPr lang="en" sz="1600" dirty="0"/>
              <a:t> accomplish its objectives by bringing a systematic, disciplined approach to evaluate and improve the effectiveness of risk management, control and governance processes.’</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02" name="Google Shape;302;p1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1800" dirty="0">
                <a:sym typeface="Times New Roman"/>
              </a:rPr>
              <a:t>The </a:t>
            </a:r>
            <a:r>
              <a:rPr lang="en" sz="1800" dirty="0">
                <a:sym typeface="Times New Roman"/>
                <a:hlinkClick r:id="rId3">
                  <a:extLst>
                    <a:ext uri="{A12FA001-AC4F-418D-AE19-62706E023703}">
                      <ahyp:hlinkClr xmlns:ahyp="http://schemas.microsoft.com/office/drawing/2018/hyperlinkcolor" val="tx"/>
                    </a:ext>
                  </a:extLst>
                </a:hlinkClick>
              </a:rPr>
              <a:t>internal audit</a:t>
            </a:r>
            <a:r>
              <a:rPr lang="en" sz="1800" dirty="0">
                <a:sym typeface="Times New Roman"/>
              </a:rPr>
              <a:t> function is crucial to a company’s growth. Objectively evaluating risks, analyzing and assessing processes and systems for efficiencies, doing spot-checks for as-yet-unknown issues, and keeping departments aligned and meeting business objectives are all important ways that auditors can bring value.</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08" name="Google Shape;308;p1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50" b="1" dirty="0">
                <a:solidFill>
                  <a:srgbClr val="101014"/>
                </a:solidFill>
                <a:highlight>
                  <a:srgbClr val="FFFFFF"/>
                </a:highlight>
                <a:latin typeface="Times New Roman"/>
                <a:ea typeface="Times New Roman"/>
                <a:cs typeface="Times New Roman"/>
                <a:sym typeface="Times New Roman"/>
              </a:rPr>
              <a:t>An </a:t>
            </a:r>
            <a:r>
              <a:rPr lang="en" sz="1350" b="1" dirty="0">
                <a:solidFill>
                  <a:srgbClr val="101014"/>
                </a:solidFill>
                <a:highlight>
                  <a:srgbClr val="FFFFFF"/>
                </a:highlight>
                <a:latin typeface="Times New Roman"/>
                <a:cs typeface="Times New Roman"/>
                <a:sym typeface="Times New Roman"/>
                <a:hlinkClick r:id="rId3">
                  <a:extLst>
                    <a:ext uri="{A12FA001-AC4F-418D-AE19-62706E023703}">
                      <ahyp:hlinkClr xmlns:ahyp="http://schemas.microsoft.com/office/drawing/2018/hyperlinkcolor" val="tx"/>
                    </a:ext>
                  </a:extLst>
                </a:hlinkClick>
              </a:rPr>
              <a:t>internal audit</a:t>
            </a:r>
            <a:r>
              <a:rPr lang="en" sz="1350" b="1" dirty="0">
                <a:solidFill>
                  <a:srgbClr val="101014"/>
                </a:solidFill>
                <a:highlight>
                  <a:srgbClr val="FFFFFF"/>
                </a:highlight>
                <a:latin typeface="Times New Roman"/>
                <a:cs typeface="Times New Roman"/>
                <a:sym typeface="Times New Roman"/>
              </a:rPr>
              <a:t> </a:t>
            </a:r>
            <a:r>
              <a:rPr lang="en" sz="1350" b="1" dirty="0">
                <a:solidFill>
                  <a:srgbClr val="101014"/>
                </a:solidFill>
                <a:highlight>
                  <a:srgbClr val="FFFFFF"/>
                </a:highlight>
                <a:latin typeface="Times New Roman"/>
                <a:ea typeface="Times New Roman"/>
                <a:cs typeface="Times New Roman"/>
                <a:sym typeface="Times New Roman"/>
              </a:rPr>
              <a:t>is an unbiased review of a company’s internal systems, processes, and procedures.</a:t>
            </a:r>
            <a:r>
              <a:rPr lang="en" sz="1350" dirty="0">
                <a:solidFill>
                  <a:srgbClr val="101014"/>
                </a:solidFill>
                <a:highlight>
                  <a:srgbClr val="FFFFFF"/>
                </a:highlight>
                <a:latin typeface="Times New Roman"/>
                <a:ea typeface="Times New Roman"/>
                <a:cs typeface="Times New Roman"/>
                <a:sym typeface="Times New Roman"/>
              </a:rPr>
              <a:t> The goal of an internal audit is to provide independent assurance over a company’s operations. Internal audits help teams to accomplish their goals by bringing a disciplined approach and objective perspective to the effectiveness of </a:t>
            </a:r>
            <a:r>
              <a:rPr lang="en" sz="1350" dirty="0">
                <a:solidFill>
                  <a:schemeClr val="bg2"/>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internal controls</a:t>
            </a:r>
            <a:r>
              <a:rPr lang="en" sz="1350" dirty="0">
                <a:solidFill>
                  <a:srgbClr val="101014"/>
                </a:solidFill>
                <a:highlight>
                  <a:srgbClr val="FFFFFF"/>
                </a:highlight>
                <a:latin typeface="Times New Roman"/>
                <a:ea typeface="Times New Roman"/>
                <a:cs typeface="Times New Roman"/>
                <a:sym typeface="Times New Roman"/>
              </a:rPr>
              <a:t>, risk management, and adherence to and alignment with company goals and objectives. Some areas that </a:t>
            </a:r>
            <a:r>
              <a:rPr lang="en" sz="1350" dirty="0">
                <a:solidFill>
                  <a:schemeClr val="bg2"/>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internal audit</a:t>
            </a:r>
            <a:r>
              <a:rPr lang="en" sz="1350" dirty="0">
                <a:solidFill>
                  <a:schemeClr val="bg2"/>
                </a:solidFill>
                <a:highlight>
                  <a:srgbClr val="FFFFFF"/>
                </a:highlight>
                <a:latin typeface="Times New Roman"/>
                <a:ea typeface="Times New Roman"/>
                <a:cs typeface="Times New Roman"/>
                <a:sym typeface="Times New Roman"/>
              </a:rPr>
              <a:t> </a:t>
            </a:r>
            <a:r>
              <a:rPr lang="en" sz="1350" dirty="0">
                <a:solidFill>
                  <a:srgbClr val="101014"/>
                </a:solidFill>
                <a:highlight>
                  <a:srgbClr val="FFFFFF"/>
                </a:highlight>
                <a:latin typeface="Times New Roman"/>
                <a:ea typeface="Times New Roman"/>
                <a:cs typeface="Times New Roman"/>
                <a:sym typeface="Times New Roman"/>
              </a:rPr>
              <a:t>might focus on include operational risks, environmental compliance, procedural efficiency, effectiveness of systems, fraud management, health and safety compliance, and regulatory compliance.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5A0D-7925-FE66-6FA2-DAF808D0A26F}"/>
              </a:ext>
            </a:extLst>
          </p:cNvPr>
          <p:cNvSpPr>
            <a:spLocks noGrp="1"/>
          </p:cNvSpPr>
          <p:nvPr>
            <p:ph type="title"/>
          </p:nvPr>
        </p:nvSpPr>
        <p:spPr/>
        <p:txBody>
          <a:bodyPr/>
          <a:lstStyle/>
          <a:p>
            <a:endParaRPr lang="en-US"/>
          </a:p>
        </p:txBody>
      </p:sp>
      <p:sp>
        <p:nvSpPr>
          <p:cNvPr id="4" name="Content Placeholder 6">
            <a:extLst>
              <a:ext uri="{FF2B5EF4-FFF2-40B4-BE49-F238E27FC236}">
                <a16:creationId xmlns:a16="http://schemas.microsoft.com/office/drawing/2014/main" id="{FC1600D0-94E0-1B0C-1579-CFDD4A14BC9B}"/>
              </a:ext>
            </a:extLst>
          </p:cNvPr>
          <p:cNvSpPr>
            <a:spLocks noGrp="1"/>
          </p:cNvSpPr>
          <p:nvPr>
            <p:ph type="body" idx="1"/>
          </p:nvPr>
        </p:nvSpPr>
        <p:spPr/>
        <p:txBody>
          <a:bodyPr>
            <a:normAutofit/>
          </a:bodyPr>
          <a:lstStyle/>
          <a:p>
            <a:r>
              <a:rPr lang="en-US" dirty="0"/>
              <a:t>Internal Auditing is a </a:t>
            </a:r>
            <a:r>
              <a:rPr lang="en-US" b="1" u="sng" dirty="0">
                <a:solidFill>
                  <a:schemeClr val="accent6"/>
                </a:solidFill>
              </a:rPr>
              <a:t>valuable resource</a:t>
            </a:r>
            <a:r>
              <a:rPr lang="en-US" b="1" dirty="0">
                <a:solidFill>
                  <a:schemeClr val="accent6"/>
                </a:solidFill>
              </a:rPr>
              <a:t> </a:t>
            </a:r>
            <a:r>
              <a:rPr lang="en-US" dirty="0"/>
              <a:t>to an </a:t>
            </a:r>
            <a:r>
              <a:rPr lang="en-US" b="1" u="sng" dirty="0">
                <a:solidFill>
                  <a:schemeClr val="accent6"/>
                </a:solidFill>
              </a:rPr>
              <a:t>organization’s executive management</a:t>
            </a:r>
            <a:r>
              <a:rPr lang="en-US" dirty="0"/>
              <a:t>, </a:t>
            </a:r>
            <a:r>
              <a:rPr lang="en-US" b="1" u="sng" dirty="0">
                <a:solidFill>
                  <a:schemeClr val="accent6"/>
                </a:solidFill>
              </a:rPr>
              <a:t>governing bodies (audit committees)</a:t>
            </a:r>
            <a:r>
              <a:rPr lang="en-US" b="1" dirty="0"/>
              <a:t>, and </a:t>
            </a:r>
            <a:r>
              <a:rPr lang="en-US" b="1" u="sng" dirty="0">
                <a:solidFill>
                  <a:schemeClr val="accent6"/>
                </a:solidFill>
              </a:rPr>
              <a:t>other stakeholders</a:t>
            </a:r>
            <a:r>
              <a:rPr lang="en-US" b="1" dirty="0">
                <a:solidFill>
                  <a:schemeClr val="accent6"/>
                </a:solidFill>
              </a:rPr>
              <a:t> </a:t>
            </a:r>
            <a:r>
              <a:rPr lang="en-US" dirty="0"/>
              <a:t>in helping them </a:t>
            </a:r>
            <a:r>
              <a:rPr lang="en-US" b="1" u="sng" dirty="0">
                <a:solidFill>
                  <a:schemeClr val="accent6"/>
                </a:solidFill>
              </a:rPr>
              <a:t>achieve their business goals and objectives</a:t>
            </a:r>
            <a:r>
              <a:rPr lang="en-US" dirty="0"/>
              <a:t>, as well as </a:t>
            </a:r>
            <a:r>
              <a:rPr lang="en-US" b="1" u="sng" dirty="0">
                <a:solidFill>
                  <a:schemeClr val="accent6"/>
                </a:solidFill>
              </a:rPr>
              <a:t>strengthening internal control and governance</a:t>
            </a:r>
            <a:r>
              <a:rPr lang="en-US" dirty="0"/>
              <a:t>. </a:t>
            </a:r>
          </a:p>
          <a:p>
            <a:r>
              <a:rPr lang="en-US" dirty="0"/>
              <a:t>The global </a:t>
            </a:r>
            <a:r>
              <a:rPr lang="en-US" b="1" u="sng" dirty="0">
                <a:solidFill>
                  <a:schemeClr val="accent6"/>
                </a:solidFill>
              </a:rPr>
              <a:t>demand for internal auditors today is unprecedented </a:t>
            </a:r>
            <a:r>
              <a:rPr lang="en-US" dirty="0"/>
              <a:t>and is expected to increase annually as public and private companies and government entities continue to expand their audit needs in response to corporate reforms.  </a:t>
            </a:r>
          </a:p>
          <a:p>
            <a:endParaRPr lang="en-US" dirty="0"/>
          </a:p>
        </p:txBody>
      </p:sp>
    </p:spTree>
    <p:extLst>
      <p:ext uri="{BB962C8B-B14F-4D97-AF65-F5344CB8AC3E}">
        <p14:creationId xmlns:p14="http://schemas.microsoft.com/office/powerpoint/2010/main" val="214142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TYPES OF INTERNAL AUDITS</a:t>
            </a:r>
            <a:endParaRPr/>
          </a:p>
        </p:txBody>
      </p:sp>
      <p:sp>
        <p:nvSpPr>
          <p:cNvPr id="314" name="Google Shape;314;p19"/>
          <p:cNvSpPr txBox="1">
            <a:spLocks noGrp="1"/>
          </p:cNvSpPr>
          <p:nvPr>
            <p:ph type="body" idx="1"/>
          </p:nvPr>
        </p:nvSpPr>
        <p:spPr>
          <a:xfrm>
            <a:off x="624600" y="1454900"/>
            <a:ext cx="7709700" cy="3299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b="1">
                <a:solidFill>
                  <a:srgbClr val="303030"/>
                </a:solidFill>
                <a:highlight>
                  <a:srgbClr val="FFFFFF"/>
                </a:highlight>
                <a:latin typeface="Times New Roman"/>
                <a:ea typeface="Times New Roman"/>
                <a:cs typeface="Times New Roman"/>
                <a:sym typeface="Times New Roman"/>
              </a:rPr>
              <a:t>Compliance Audit</a:t>
            </a:r>
            <a:r>
              <a:rPr lang="en"/>
              <a:t> - </a:t>
            </a:r>
            <a:r>
              <a:rPr lang="en" sz="1350">
                <a:solidFill>
                  <a:srgbClr val="101014"/>
                </a:solidFill>
                <a:highlight>
                  <a:srgbClr val="FFFFFF"/>
                </a:highlight>
                <a:latin typeface="Times New Roman"/>
                <a:ea typeface="Times New Roman"/>
                <a:cs typeface="Times New Roman"/>
                <a:sym typeface="Times New Roman"/>
              </a:rPr>
              <a:t>assess compliance with relevant laws and regulatory policies and procedures</a:t>
            </a:r>
            <a:endParaRPr/>
          </a:p>
          <a:p>
            <a:pPr marL="457200" lvl="0" indent="-311150" algn="l" rtl="0">
              <a:spcBef>
                <a:spcPts val="0"/>
              </a:spcBef>
              <a:spcAft>
                <a:spcPts val="0"/>
              </a:spcAft>
              <a:buSzPts val="1300"/>
              <a:buChar char="●"/>
            </a:pPr>
            <a:r>
              <a:rPr lang="en" b="1">
                <a:solidFill>
                  <a:srgbClr val="303030"/>
                </a:solidFill>
                <a:highlight>
                  <a:srgbClr val="FFFFFF"/>
                </a:highlight>
                <a:latin typeface="Times New Roman"/>
                <a:ea typeface="Times New Roman"/>
                <a:cs typeface="Times New Roman"/>
                <a:sym typeface="Times New Roman"/>
              </a:rPr>
              <a:t>Environmental Audit-</a:t>
            </a:r>
            <a:r>
              <a:rPr lang="en" sz="1350">
                <a:solidFill>
                  <a:srgbClr val="101014"/>
                </a:solidFill>
                <a:highlight>
                  <a:srgbClr val="FFFFFF"/>
                </a:highlight>
                <a:latin typeface="Times New Roman"/>
                <a:ea typeface="Times New Roman"/>
                <a:cs typeface="Times New Roman"/>
                <a:sym typeface="Times New Roman"/>
              </a:rPr>
              <a:t>the impact of a company’s actions and operations on the environment, and may also assess an organization’s compliance levels</a:t>
            </a:r>
            <a:endParaRPr b="1">
              <a:solidFill>
                <a:srgbClr val="303030"/>
              </a:solidFill>
              <a:highlight>
                <a:srgbClr val="FFFFFF"/>
              </a:highlight>
              <a:latin typeface="Times New Roman"/>
              <a:ea typeface="Times New Roman"/>
              <a:cs typeface="Times New Roman"/>
              <a:sym typeface="Times New Roman"/>
            </a:endParaRPr>
          </a:p>
          <a:p>
            <a:pPr marL="457200" lvl="0" indent="-311150" algn="l" rtl="0">
              <a:spcBef>
                <a:spcPts val="0"/>
              </a:spcBef>
              <a:spcAft>
                <a:spcPts val="0"/>
              </a:spcAft>
              <a:buSzPts val="1300"/>
              <a:buChar char="●"/>
            </a:pPr>
            <a:r>
              <a:rPr lang="en" b="1">
                <a:solidFill>
                  <a:srgbClr val="303030"/>
                </a:solidFill>
                <a:highlight>
                  <a:srgbClr val="FFFFFF"/>
                </a:highlight>
                <a:latin typeface="Times New Roman"/>
                <a:ea typeface="Times New Roman"/>
                <a:cs typeface="Times New Roman"/>
                <a:sym typeface="Times New Roman"/>
              </a:rPr>
              <a:t>Security and Technology Audit-</a:t>
            </a:r>
            <a:r>
              <a:rPr lang="en" sz="1350">
                <a:solidFill>
                  <a:srgbClr val="101014"/>
                </a:solidFill>
                <a:highlight>
                  <a:srgbClr val="FFFFFF"/>
                </a:highlight>
                <a:latin typeface="Times New Roman"/>
                <a:ea typeface="Times New Roman"/>
                <a:cs typeface="Times New Roman"/>
                <a:sym typeface="Times New Roman"/>
              </a:rPr>
              <a:t>evaluate an organization’s information technology systems and the underlying infrastructure to assess the accuracy and/or security of data and information or intellectual property</a:t>
            </a:r>
            <a:endParaRPr b="1">
              <a:solidFill>
                <a:srgbClr val="303030"/>
              </a:solidFill>
              <a:highlight>
                <a:srgbClr val="FFFFFF"/>
              </a:highlight>
              <a:latin typeface="Times New Roman"/>
              <a:ea typeface="Times New Roman"/>
              <a:cs typeface="Times New Roman"/>
              <a:sym typeface="Times New Roman"/>
            </a:endParaRPr>
          </a:p>
          <a:p>
            <a:pPr marL="457200" lvl="0" indent="-311150" algn="l" rtl="0">
              <a:spcBef>
                <a:spcPts val="0"/>
              </a:spcBef>
              <a:spcAft>
                <a:spcPts val="0"/>
              </a:spcAft>
              <a:buSzPts val="1300"/>
              <a:buChar char="●"/>
            </a:pPr>
            <a:r>
              <a:rPr lang="en" b="1">
                <a:solidFill>
                  <a:srgbClr val="303030"/>
                </a:solidFill>
                <a:highlight>
                  <a:srgbClr val="FFFFFF"/>
                </a:highlight>
                <a:latin typeface="Times New Roman"/>
                <a:ea typeface="Times New Roman"/>
                <a:cs typeface="Times New Roman"/>
                <a:sym typeface="Times New Roman"/>
              </a:rPr>
              <a:t>Performance Audit-</a:t>
            </a:r>
            <a:r>
              <a:rPr lang="en" sz="1350">
                <a:solidFill>
                  <a:srgbClr val="101014"/>
                </a:solidFill>
                <a:highlight>
                  <a:srgbClr val="FFFFFF"/>
                </a:highlight>
                <a:latin typeface="Times New Roman"/>
                <a:ea typeface="Times New Roman"/>
                <a:cs typeface="Times New Roman"/>
                <a:sym typeface="Times New Roman"/>
              </a:rPr>
              <a:t>evaluate if a company is meeting the internal targets and able to hit key performance indicators and other goals set</a:t>
            </a:r>
            <a:endParaRPr b="1">
              <a:solidFill>
                <a:srgbClr val="303030"/>
              </a:solidFill>
              <a:highlight>
                <a:srgbClr val="FFFFFF"/>
              </a:highlight>
              <a:latin typeface="Times New Roman"/>
              <a:ea typeface="Times New Roman"/>
              <a:cs typeface="Times New Roman"/>
              <a:sym typeface="Times New Roman"/>
            </a:endParaRPr>
          </a:p>
          <a:p>
            <a:pPr marL="457200" lvl="0" indent="-311150" algn="l" rtl="0">
              <a:spcBef>
                <a:spcPts val="0"/>
              </a:spcBef>
              <a:spcAft>
                <a:spcPts val="0"/>
              </a:spcAft>
              <a:buSzPts val="1300"/>
              <a:buChar char="●"/>
            </a:pPr>
            <a:r>
              <a:rPr lang="en" b="1">
                <a:solidFill>
                  <a:srgbClr val="303030"/>
                </a:solidFill>
                <a:highlight>
                  <a:srgbClr val="FFFFFF"/>
                </a:highlight>
                <a:latin typeface="Times New Roman"/>
                <a:ea typeface="Times New Roman"/>
                <a:cs typeface="Times New Roman"/>
                <a:sym typeface="Times New Roman"/>
              </a:rPr>
              <a:t>Financial Audit-</a:t>
            </a:r>
            <a:r>
              <a:rPr lang="en" sz="1350">
                <a:solidFill>
                  <a:srgbClr val="101014"/>
                </a:solidFill>
                <a:highlight>
                  <a:srgbClr val="FFFFFF"/>
                </a:highlight>
                <a:latin typeface="Times New Roman"/>
                <a:ea typeface="Times New Roman"/>
                <a:cs typeface="Times New Roman"/>
                <a:sym typeface="Times New Roman"/>
              </a:rPr>
              <a:t>performed to confirm financial reporting as it pertains to the overall business, budgets, assets, or special projects</a:t>
            </a:r>
            <a:endParaRPr b="1">
              <a:solidFill>
                <a:srgbClr val="303030"/>
              </a:solidFill>
              <a:highlight>
                <a:srgbClr val="FFFFFF"/>
              </a:highlight>
              <a:latin typeface="Times New Roman"/>
              <a:ea typeface="Times New Roman"/>
              <a:cs typeface="Times New Roman"/>
              <a:sym typeface="Times New Roman"/>
            </a:endParaRPr>
          </a:p>
          <a:p>
            <a:pPr marL="457200" lvl="0" indent="-311150" algn="l" rtl="0">
              <a:spcBef>
                <a:spcPts val="0"/>
              </a:spcBef>
              <a:spcAft>
                <a:spcPts val="0"/>
              </a:spcAft>
              <a:buSzPts val="1300"/>
              <a:buChar char="●"/>
            </a:pPr>
            <a:r>
              <a:rPr lang="en" b="1">
                <a:solidFill>
                  <a:srgbClr val="303030"/>
                </a:solidFill>
                <a:highlight>
                  <a:srgbClr val="FFFFFF"/>
                </a:highlight>
                <a:latin typeface="Times New Roman"/>
                <a:ea typeface="Times New Roman"/>
                <a:cs typeface="Times New Roman"/>
                <a:sym typeface="Times New Roman"/>
              </a:rPr>
              <a:t>Operational Audit-</a:t>
            </a:r>
            <a:r>
              <a:rPr lang="en" sz="1350">
                <a:solidFill>
                  <a:srgbClr val="101014"/>
                </a:solidFill>
                <a:highlight>
                  <a:srgbClr val="FFFFFF"/>
                </a:highlight>
                <a:latin typeface="Times New Roman"/>
                <a:ea typeface="Times New Roman"/>
                <a:cs typeface="Times New Roman"/>
                <a:sym typeface="Times New Roman"/>
              </a:rPr>
              <a:t>assess a company’s control mechanisms and their overall effectiveness, efficiency, and reliability</a:t>
            </a:r>
            <a:endParaRPr b="1">
              <a:solidFill>
                <a:srgbClr val="303030"/>
              </a:solidFill>
              <a:highlight>
                <a:srgbClr val="FFFFFF"/>
              </a:highlight>
              <a:latin typeface="Times New Roman"/>
              <a:ea typeface="Times New Roman"/>
              <a:cs typeface="Times New Roman"/>
              <a:sym typeface="Times New Roman"/>
            </a:endParaRPr>
          </a:p>
          <a:p>
            <a:pPr marL="457200" lvl="0" indent="-311150" algn="l" rtl="0">
              <a:spcBef>
                <a:spcPts val="0"/>
              </a:spcBef>
              <a:spcAft>
                <a:spcPts val="0"/>
              </a:spcAft>
              <a:buSzPts val="1300"/>
              <a:buChar char="●"/>
            </a:pPr>
            <a:r>
              <a:rPr lang="en" b="1">
                <a:solidFill>
                  <a:srgbClr val="303030"/>
                </a:solidFill>
                <a:highlight>
                  <a:srgbClr val="FFFFFF"/>
                </a:highlight>
                <a:latin typeface="Times New Roman"/>
                <a:ea typeface="Times New Roman"/>
                <a:cs typeface="Times New Roman"/>
                <a:sym typeface="Times New Roman"/>
              </a:rPr>
              <a:t>Special Audits- </a:t>
            </a:r>
            <a:r>
              <a:rPr lang="en" sz="1350">
                <a:solidFill>
                  <a:srgbClr val="101014"/>
                </a:solidFill>
                <a:highlight>
                  <a:srgbClr val="FFFFFF"/>
                </a:highlight>
                <a:latin typeface="Times New Roman"/>
                <a:ea typeface="Times New Roman"/>
                <a:cs typeface="Times New Roman"/>
                <a:sym typeface="Times New Roman"/>
              </a:rPr>
              <a:t>performed at the request of management</a:t>
            </a:r>
            <a:endParaRPr b="1">
              <a:solidFill>
                <a:srgbClr val="303030"/>
              </a:solidFill>
              <a:highlight>
                <a:srgbClr val="FFFFFF"/>
              </a:highlight>
              <a:latin typeface="Times New Roman"/>
              <a:ea typeface="Times New Roman"/>
              <a:cs typeface="Times New Roman"/>
              <a:sym typeface="Times New Roman"/>
            </a:endParaRPr>
          </a:p>
          <a:p>
            <a:pPr marL="45720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1227</Words>
  <Application>Microsoft Office PowerPoint</Application>
  <PresentationFormat>On-screen Show (16:9)</PresentationFormat>
  <Paragraphs>63</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Nunito</vt:lpstr>
      <vt:lpstr>Arial</vt:lpstr>
      <vt:lpstr>Cabin-semi-bold</vt:lpstr>
      <vt:lpstr>Maven Pro</vt:lpstr>
      <vt:lpstr>SourceSansPro</vt:lpstr>
      <vt:lpstr>Open Sans</vt:lpstr>
      <vt:lpstr>Times New Roman</vt:lpstr>
      <vt:lpstr>Momentum</vt:lpstr>
      <vt:lpstr>PowerPoint Presentation</vt:lpstr>
      <vt:lpstr>INTERNAL AUDIT &amp; RISK - MANAGEMENT’S PERSPECTIVE</vt:lpstr>
      <vt:lpstr> INTERNAL AUDIT EVOLUTION</vt:lpstr>
      <vt:lpstr>Cont.…</vt:lpstr>
      <vt:lpstr> Internal Audit - purpose</vt:lpstr>
      <vt:lpstr>PowerPoint Presentation</vt:lpstr>
      <vt:lpstr>PowerPoint Presentation</vt:lpstr>
      <vt:lpstr>PowerPoint Presentation</vt:lpstr>
      <vt:lpstr>TYPES OF INTERNAL AUDITS</vt:lpstr>
      <vt:lpstr>Why Organizations Need an  Internal Audit Function?</vt:lpstr>
      <vt:lpstr>PowerPoint Presentation</vt:lpstr>
      <vt:lpstr>PowerPoint Presentation</vt:lpstr>
      <vt:lpstr>Coordination between Internal Audit and Risk Management Perspective</vt:lpstr>
      <vt:lpstr>Internal Auditors’ Possible Stakeholders</vt:lpstr>
      <vt:lpstr>PowerPoint Presentation</vt:lpstr>
      <vt:lpstr>5 Cs in Internal Audit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AUDIT &amp; RISK - MANAGEMENT’S PERSPECTIVE</dc:title>
  <cp:lastModifiedBy>wmec@icai.in</cp:lastModifiedBy>
  <cp:revision>4</cp:revision>
  <dcterms:modified xsi:type="dcterms:W3CDTF">2024-05-16T06:38:00Z</dcterms:modified>
</cp:coreProperties>
</file>